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239AE-E8DE-6900-6AC2-E5F3E1DDF0A9}" v="166" dt="2023-05-14T15:29:43.5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5BA224F-64E0-4E55-A32A-6A648FE7B70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CD5AD8-1A4A-4BDD-8959-58E1AA6F0A8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63B025B-7A3E-4DC9-8CDA-82626181DBA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3371DCB-CFFE-4C10-A751-FCB901674211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74BA434-1D1A-4C5D-AF98-11D900A3060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AB4521-0B2A-449E-81ED-5C4B0A8CD71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9BE9B52-7B5E-4D60-A7ED-6EE63206A5C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A685B9-50EF-46DB-8432-5BF32BBFCC1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DB49B27-92DE-4CDF-B207-C6E75A81658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100DF26-F0B4-47DA-A2A4-1BB71D85654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BC027AE-E264-4A7E-91F3-1319DEAF72A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8B61F32-B952-4A5D-BD2F-147E0CBB1AB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42BBCB-ACFD-4166-AD3E-1857C516318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23592A-96BF-41BD-A778-39410F26A97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1F4E325-A697-4036-A26C-D118077EB43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4F68C59-D62D-4EE2-9574-00A569AACE8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07BC9BE-91D5-498C-925B-380CDB89B4C9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AAC520E-B7C6-40DA-80E0-7AD189DA6D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F7DFAC8-65E6-49EE-AC8E-C31D021C00C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81F4132-C991-4407-9FA2-48B97D938B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B46AA31-D142-4EBC-9A3E-1DB528CA697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4ECA49-8DD8-42EA-8E59-66B02753748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22FD510-A852-43E7-8A4D-F39C54C69B3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IN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IN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B59D1E0-966F-48A1-8722-48E7E68461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90024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77824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7409E72-F524-4177-89BD-2FA2B743772A}" type="slidenum">
              <a:rPr lang="en-IN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0948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g object 16"/>
          <p:cNvPicPr/>
          <p:nvPr/>
        </p:nvPicPr>
        <p:blipFill>
          <a:blip r:embed="rId14"/>
          <a:stretch/>
        </p:blipFill>
        <p:spPr>
          <a:xfrm>
            <a:off x="0" y="0"/>
            <a:ext cx="4037400" cy="68569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24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sldNum" idx="5"/>
          </p:nvPr>
        </p:nvSpPr>
        <p:spPr>
          <a:xfrm>
            <a:off x="877824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IN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AFD1D05-7117-48CF-8290-F1AC9F0A9103}" type="slidenum">
              <a:rPr lang="en-IN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en-IN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6"/>
          </p:nvPr>
        </p:nvSpPr>
        <p:spPr>
          <a:xfrm>
            <a:off x="609480" y="6378120"/>
            <a:ext cx="2802960" cy="342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IN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IN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I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2"/>
          <p:cNvPicPr/>
          <p:nvPr/>
        </p:nvPicPr>
        <p:blipFill>
          <a:blip r:embed="rId2"/>
          <a:stretch/>
        </p:blipFill>
        <p:spPr>
          <a:xfrm>
            <a:off x="0" y="0"/>
            <a:ext cx="12191040" cy="6856920"/>
          </a:xfrm>
          <a:prstGeom prst="rect">
            <a:avLst/>
          </a:prstGeom>
          <a:ln w="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917640" y="764280"/>
            <a:ext cx="4941720" cy="2405520"/>
          </a:xfrm>
          <a:prstGeom prst="rect">
            <a:avLst/>
          </a:prstGeom>
          <a:noFill/>
          <a:ln w="0">
            <a:noFill/>
          </a:ln>
        </p:spPr>
        <p:txBody>
          <a:bodyPr lIns="0" tIns="102240" rIns="0" bIns="0" anchor="t">
            <a:noAutofit/>
          </a:bodyPr>
          <a:lstStyle/>
          <a:p>
            <a:pPr marL="12600" indent="0">
              <a:lnSpc>
                <a:spcPct val="90000"/>
              </a:lnSpc>
              <a:spcBef>
                <a:spcPts val="805"/>
              </a:spcBef>
              <a:buNone/>
              <a:tabLst>
                <a:tab pos="0" algn="l"/>
              </a:tabLst>
            </a:pPr>
            <a:r>
              <a:rPr lang="en-IN" sz="5600" b="0" strike="noStrike" spc="24">
                <a:solidFill>
                  <a:srgbClr val="FFFFFF"/>
                </a:solidFill>
                <a:latin typeface="Calibri Light"/>
              </a:rPr>
              <a:t>UDP</a:t>
            </a:r>
            <a:r>
              <a:rPr lang="en-IN" sz="5600" b="0" strike="noStrike" spc="-92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5600" b="0" strike="noStrike" spc="-32">
                <a:solidFill>
                  <a:srgbClr val="FFFFFF"/>
                </a:solidFill>
                <a:latin typeface="Calibri Light"/>
              </a:rPr>
              <a:t>Peer</a:t>
            </a:r>
            <a:r>
              <a:rPr lang="en-IN" sz="5600" b="0" strike="noStrike" spc="-92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5600" b="0" strike="noStrike" spc="-15">
                <a:solidFill>
                  <a:srgbClr val="FFFFFF"/>
                </a:solidFill>
                <a:latin typeface="Calibri Light"/>
              </a:rPr>
              <a:t>to</a:t>
            </a:r>
            <a:r>
              <a:rPr lang="en-IN" sz="5600" b="0" strike="noStrike" spc="-21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5600" b="0" strike="noStrike" spc="-35">
                <a:solidFill>
                  <a:srgbClr val="FFFFFF"/>
                </a:solidFill>
                <a:latin typeface="Calibri Light"/>
              </a:rPr>
              <a:t>Peer </a:t>
            </a:r>
            <a:r>
              <a:rPr lang="en-IN" sz="5600" b="0" strike="noStrike" spc="-1251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5600" b="0" strike="noStrike" spc="-1">
                <a:solidFill>
                  <a:srgbClr val="FFFFFF"/>
                </a:solidFill>
                <a:latin typeface="Calibri Light"/>
              </a:rPr>
              <a:t>Secure </a:t>
            </a:r>
            <a:r>
              <a:rPr lang="en-IN" sz="5600" b="0" strike="noStrike" spc="-21">
                <a:solidFill>
                  <a:srgbClr val="FFFFFF"/>
                </a:solidFill>
                <a:latin typeface="Calibri Light"/>
              </a:rPr>
              <a:t>Data </a:t>
            </a:r>
            <a:r>
              <a:rPr lang="en-IN" sz="5600" b="0" strike="noStrike" spc="-15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5600" b="0" strike="noStrike" spc="-86">
                <a:solidFill>
                  <a:srgbClr val="FFFFFF"/>
                </a:solidFill>
                <a:latin typeface="Calibri Light"/>
              </a:rPr>
              <a:t>Transfer</a:t>
            </a:r>
            <a:endParaRPr lang="en-IN" sz="5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object 4"/>
          <p:cNvSpPr/>
          <p:nvPr/>
        </p:nvSpPr>
        <p:spPr>
          <a:xfrm>
            <a:off x="917640" y="3072600"/>
            <a:ext cx="4941720" cy="2405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2240" rIns="0" bIns="0" anchor="t">
            <a:spAutoFit/>
          </a:bodyPr>
          <a:lstStyle/>
          <a:p>
            <a:pPr marL="12600">
              <a:lnSpc>
                <a:spcPct val="90000"/>
              </a:lnSpc>
              <a:spcBef>
                <a:spcPts val="805"/>
              </a:spcBef>
            </a:pPr>
            <a:endParaRPr lang="en-IN" sz="1800" b="0" strike="noStrike" spc="-1">
              <a:solidFill>
                <a:srgbClr val="000000"/>
              </a:solidFill>
              <a:latin typeface="Arial"/>
              <a:ea typeface="DejaVu Sans"/>
            </a:endParaRPr>
          </a:p>
        </p:txBody>
      </p:sp>
      <p:grpSp>
        <p:nvGrpSpPr>
          <p:cNvPr id="86" name="object 5"/>
          <p:cNvGrpSpPr/>
          <p:nvPr/>
        </p:nvGrpSpPr>
        <p:grpSpPr>
          <a:xfrm>
            <a:off x="623880" y="376200"/>
            <a:ext cx="5547240" cy="6475320"/>
            <a:chOff x="623880" y="376200"/>
            <a:chExt cx="5547240" cy="6475320"/>
          </a:xfrm>
        </p:grpSpPr>
        <p:sp>
          <p:nvSpPr>
            <p:cNvPr id="87" name="object 6"/>
            <p:cNvSpPr/>
            <p:nvPr/>
          </p:nvSpPr>
          <p:spPr>
            <a:xfrm>
              <a:off x="623880" y="376200"/>
              <a:ext cx="360" cy="6475320"/>
            </a:xfrm>
            <a:custGeom>
              <a:avLst/>
              <a:gdLst>
                <a:gd name="textAreaLeft" fmla="*/ 0 w 360"/>
                <a:gd name="textAreaRight" fmla="*/ 2880 w 360"/>
                <a:gd name="textAreaTop" fmla="*/ 0 h 6475320"/>
                <a:gd name="textAreaBottom" fmla="*/ 6476400 h 6475320"/>
              </a:gdLst>
              <a:ahLst/>
              <a:cxnLst/>
              <a:rect l="textAreaLeft" t="textAreaTop" r="textAreaRight" b="textAreaBottom"/>
              <a:pathLst>
                <a:path h="6476365">
                  <a:moveTo>
                    <a:pt x="0" y="0"/>
                  </a:moveTo>
                  <a:lnTo>
                    <a:pt x="0" y="6476002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pic>
          <p:nvPicPr>
            <p:cNvPr id="88" name="object 7"/>
            <p:cNvPicPr/>
            <p:nvPr/>
          </p:nvPicPr>
          <p:blipFill>
            <a:blip r:embed="rId3"/>
            <a:stretch/>
          </p:blipFill>
          <p:spPr>
            <a:xfrm>
              <a:off x="5724360" y="743040"/>
              <a:ext cx="132120" cy="132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object 8"/>
            <p:cNvPicPr/>
            <p:nvPr/>
          </p:nvPicPr>
          <p:blipFill>
            <a:blip r:embed="rId4"/>
            <a:stretch/>
          </p:blipFill>
          <p:spPr>
            <a:xfrm>
              <a:off x="6076800" y="971640"/>
              <a:ext cx="94320" cy="8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object 9"/>
            <p:cNvPicPr/>
            <p:nvPr/>
          </p:nvPicPr>
          <p:blipFill>
            <a:blip r:embed="rId5"/>
            <a:stretch/>
          </p:blipFill>
          <p:spPr>
            <a:xfrm>
              <a:off x="5705640" y="1486080"/>
              <a:ext cx="132120" cy="122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1" name="object 10"/>
          <p:cNvSpPr/>
          <p:nvPr/>
        </p:nvSpPr>
        <p:spPr>
          <a:xfrm>
            <a:off x="6237075" y="4557240"/>
            <a:ext cx="3842205" cy="163284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469265" lvl="1">
              <a:lnSpc>
                <a:spcPct val="125000"/>
              </a:lnSpc>
              <a:spcBef>
                <a:spcPts val="99"/>
              </a:spcBef>
            </a:pPr>
            <a:r>
              <a:rPr lang="en-IN" sz="2000" b="0" strike="noStrike" spc="-1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Soumodipta Bose </a:t>
            </a:r>
            <a:r>
              <a:rPr lang="en-IN" sz="2000" spc="-1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(2021201086)</a:t>
            </a:r>
            <a:endParaRPr lang="en-US" sz="2000"/>
          </a:p>
          <a:p>
            <a:pPr marL="469265" lvl="1">
              <a:lnSpc>
                <a:spcPct val="125000"/>
              </a:lnSpc>
              <a:spcBef>
                <a:spcPts val="99"/>
              </a:spcBef>
            </a:pPr>
            <a:r>
              <a:rPr lang="en-IN" sz="2000" b="0" strike="noStrike" spc="-1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Vishal Pawar </a:t>
            </a:r>
            <a:r>
              <a:rPr lang="en-IN" sz="2000" spc="-1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(2021201025)</a:t>
            </a:r>
            <a:endParaRPr lang="en-IN" sz="2000" b="0" strike="noStrike" spc="-1" dirty="0">
              <a:solidFill>
                <a:srgbClr val="FFFFFF"/>
              </a:solidFill>
              <a:latin typeface="Calibri"/>
              <a:ea typeface="+mn-lt"/>
              <a:cs typeface="Calibri"/>
            </a:endParaRPr>
          </a:p>
          <a:p>
            <a:pPr marL="469265" lvl="1">
              <a:lnSpc>
                <a:spcPct val="125000"/>
              </a:lnSpc>
              <a:spcBef>
                <a:spcPts val="99"/>
              </a:spcBef>
            </a:pPr>
            <a:r>
              <a:rPr lang="en-IN" sz="2000" b="0" strike="noStrike" spc="-1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Mukul Kumar</a:t>
            </a:r>
            <a:r>
              <a:rPr lang="en-IN" sz="2000" spc="-1" dirty="0">
                <a:solidFill>
                  <a:srgbClr val="FFFFFF"/>
                </a:solidFill>
                <a:latin typeface="Calibri"/>
                <a:ea typeface="+mn-lt"/>
                <a:cs typeface="Calibri"/>
              </a:rPr>
              <a:t> (2021201064)</a:t>
            </a:r>
          </a:p>
          <a:p>
            <a:pPr marL="12065">
              <a:lnSpc>
                <a:spcPct val="125000"/>
              </a:lnSpc>
              <a:spcBef>
                <a:spcPts val="99"/>
              </a:spcBef>
            </a:pPr>
            <a:endParaRPr lang="en-IN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380560" y="1190880"/>
            <a:ext cx="4429800" cy="1157760"/>
          </a:xfrm>
          <a:prstGeom prst="rect">
            <a:avLst/>
          </a:prstGeom>
          <a:noFill/>
          <a:ln w="0">
            <a:noFill/>
          </a:ln>
        </p:spPr>
        <p:txBody>
          <a:bodyPr lIns="0" tIns="1332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05"/>
              </a:spcBef>
              <a:buNone/>
              <a:tabLst>
                <a:tab pos="0" algn="l"/>
              </a:tabLst>
            </a:pPr>
            <a:r>
              <a:rPr lang="en-IN" sz="5400" b="0" strike="noStrike" spc="-26">
                <a:solidFill>
                  <a:srgbClr val="000000"/>
                </a:solidFill>
                <a:latin typeface="Calibri Light"/>
              </a:rPr>
              <a:t>Data</a:t>
            </a:r>
            <a:r>
              <a:rPr lang="en-IN" sz="5400" b="0" strike="noStrike" spc="-72">
                <a:solidFill>
                  <a:srgbClr val="000000"/>
                </a:solidFill>
                <a:latin typeface="Calibri Light"/>
              </a:rPr>
              <a:t> </a:t>
            </a:r>
            <a:r>
              <a:rPr lang="en-IN" sz="5400" b="0" strike="noStrike" spc="-1">
                <a:solidFill>
                  <a:srgbClr val="000000"/>
                </a:solidFill>
                <a:latin typeface="Calibri Light"/>
              </a:rPr>
              <a:t>Encryption</a:t>
            </a:r>
            <a:endParaRPr lang="en-IN" sz="5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2" name="object 3"/>
          <p:cNvPicPr/>
          <p:nvPr/>
        </p:nvPicPr>
        <p:blipFill>
          <a:blip r:embed="rId2"/>
          <a:stretch/>
        </p:blipFill>
        <p:spPr>
          <a:xfrm>
            <a:off x="0" y="0"/>
            <a:ext cx="4656600" cy="6856920"/>
          </a:xfrm>
          <a:prstGeom prst="rect">
            <a:avLst/>
          </a:prstGeom>
          <a:ln w="0">
            <a:noFill/>
          </a:ln>
        </p:spPr>
      </p:pic>
      <p:grpSp>
        <p:nvGrpSpPr>
          <p:cNvPr id="123" name="object 4"/>
          <p:cNvGrpSpPr/>
          <p:nvPr/>
        </p:nvGrpSpPr>
        <p:grpSpPr>
          <a:xfrm>
            <a:off x="5300280" y="2355480"/>
            <a:ext cx="4248720" cy="56160"/>
            <a:chOff x="5300280" y="2355480"/>
            <a:chExt cx="4248720" cy="56160"/>
          </a:xfrm>
        </p:grpSpPr>
        <p:sp>
          <p:nvSpPr>
            <p:cNvPr id="124" name="object 5"/>
            <p:cNvSpPr/>
            <p:nvPr/>
          </p:nvSpPr>
          <p:spPr>
            <a:xfrm>
              <a:off x="5300280" y="2361960"/>
              <a:ext cx="4247640" cy="49680"/>
            </a:xfrm>
            <a:custGeom>
              <a:avLst/>
              <a:gdLst>
                <a:gd name="textAreaLeft" fmla="*/ 0 w 4247640"/>
                <a:gd name="textAreaRight" fmla="*/ 4248720 w 4247640"/>
                <a:gd name="textAreaTop" fmla="*/ 0 h 49680"/>
                <a:gd name="textAreaBottom" fmla="*/ 50760 h 49680"/>
              </a:gdLst>
              <a:ahLst/>
              <a:cxnLst/>
              <a:rect l="textAreaLeft" t="textAreaTop" r="textAreaRight" b="textAreaBottom"/>
              <a:pathLst>
                <a:path w="4248784" h="50800">
                  <a:moveTo>
                    <a:pt x="2876184" y="22904"/>
                  </a:moveTo>
                  <a:lnTo>
                    <a:pt x="2040853" y="22904"/>
                  </a:lnTo>
                  <a:lnTo>
                    <a:pt x="2087107" y="24235"/>
                  </a:lnTo>
                  <a:lnTo>
                    <a:pt x="2144508" y="27629"/>
                  </a:lnTo>
                  <a:lnTo>
                    <a:pt x="2157481" y="28705"/>
                  </a:lnTo>
                  <a:lnTo>
                    <a:pt x="2279213" y="39090"/>
                  </a:lnTo>
                  <a:lnTo>
                    <a:pt x="2336774" y="43470"/>
                  </a:lnTo>
                  <a:lnTo>
                    <a:pt x="2389108" y="46736"/>
                  </a:lnTo>
                  <a:lnTo>
                    <a:pt x="2437218" y="48975"/>
                  </a:lnTo>
                  <a:lnTo>
                    <a:pt x="2482112" y="50270"/>
                  </a:lnTo>
                  <a:lnTo>
                    <a:pt x="2524795" y="50708"/>
                  </a:lnTo>
                  <a:lnTo>
                    <a:pt x="2566272" y="50372"/>
                  </a:lnTo>
                  <a:lnTo>
                    <a:pt x="2607549" y="49348"/>
                  </a:lnTo>
                  <a:lnTo>
                    <a:pt x="2649631" y="47721"/>
                  </a:lnTo>
                  <a:lnTo>
                    <a:pt x="2969532" y="30605"/>
                  </a:lnTo>
                  <a:lnTo>
                    <a:pt x="3027697" y="28701"/>
                  </a:lnTo>
                  <a:lnTo>
                    <a:pt x="3082331" y="27661"/>
                  </a:lnTo>
                  <a:lnTo>
                    <a:pt x="3780690" y="27348"/>
                  </a:lnTo>
                  <a:lnTo>
                    <a:pt x="3795723" y="26739"/>
                  </a:lnTo>
                  <a:lnTo>
                    <a:pt x="3772227" y="26739"/>
                  </a:lnTo>
                  <a:lnTo>
                    <a:pt x="3717206" y="26160"/>
                  </a:lnTo>
                  <a:lnTo>
                    <a:pt x="3659883" y="24765"/>
                  </a:lnTo>
                  <a:lnTo>
                    <a:pt x="3619043" y="23173"/>
                  </a:lnTo>
                  <a:lnTo>
                    <a:pt x="2887047" y="23173"/>
                  </a:lnTo>
                  <a:lnTo>
                    <a:pt x="2876184" y="22904"/>
                  </a:lnTo>
                  <a:close/>
                </a:path>
                <a:path w="4248784" h="50800">
                  <a:moveTo>
                    <a:pt x="809197" y="1888"/>
                  </a:moveTo>
                  <a:lnTo>
                    <a:pt x="765913" y="2108"/>
                  </a:lnTo>
                  <a:lnTo>
                    <a:pt x="718573" y="3541"/>
                  </a:lnTo>
                  <a:lnTo>
                    <a:pt x="664180" y="6121"/>
                  </a:lnTo>
                  <a:lnTo>
                    <a:pt x="457864" y="18183"/>
                  </a:lnTo>
                  <a:lnTo>
                    <a:pt x="442223" y="19038"/>
                  </a:lnTo>
                  <a:lnTo>
                    <a:pt x="370649" y="22572"/>
                  </a:lnTo>
                  <a:lnTo>
                    <a:pt x="343612" y="23697"/>
                  </a:lnTo>
                  <a:lnTo>
                    <a:pt x="380835" y="25137"/>
                  </a:lnTo>
                  <a:lnTo>
                    <a:pt x="448431" y="28705"/>
                  </a:lnTo>
                  <a:lnTo>
                    <a:pt x="587535" y="37712"/>
                  </a:lnTo>
                  <a:lnTo>
                    <a:pt x="644356" y="40582"/>
                  </a:lnTo>
                  <a:lnTo>
                    <a:pt x="694606" y="42286"/>
                  </a:lnTo>
                  <a:lnTo>
                    <a:pt x="740174" y="42986"/>
                  </a:lnTo>
                  <a:lnTo>
                    <a:pt x="782948" y="42847"/>
                  </a:lnTo>
                  <a:lnTo>
                    <a:pt x="824816" y="42031"/>
                  </a:lnTo>
                  <a:lnTo>
                    <a:pt x="1301947" y="28468"/>
                  </a:lnTo>
                  <a:lnTo>
                    <a:pt x="1444322" y="26622"/>
                  </a:lnTo>
                  <a:lnTo>
                    <a:pt x="1701766" y="26622"/>
                  </a:lnTo>
                  <a:lnTo>
                    <a:pt x="1656343" y="25607"/>
                  </a:lnTo>
                  <a:lnTo>
                    <a:pt x="1610817" y="23353"/>
                  </a:lnTo>
                  <a:lnTo>
                    <a:pt x="1566597" y="19701"/>
                  </a:lnTo>
                  <a:lnTo>
                    <a:pt x="1561131" y="19035"/>
                  </a:lnTo>
                  <a:lnTo>
                    <a:pt x="1111158" y="19035"/>
                  </a:lnTo>
                  <a:lnTo>
                    <a:pt x="1056907" y="18181"/>
                  </a:lnTo>
                  <a:lnTo>
                    <a:pt x="1001680" y="14463"/>
                  </a:lnTo>
                  <a:lnTo>
                    <a:pt x="944665" y="9169"/>
                  </a:lnTo>
                  <a:lnTo>
                    <a:pt x="895577" y="5353"/>
                  </a:lnTo>
                  <a:lnTo>
                    <a:pt x="851420" y="2948"/>
                  </a:lnTo>
                  <a:lnTo>
                    <a:pt x="809197" y="1888"/>
                  </a:lnTo>
                  <a:close/>
                </a:path>
                <a:path w="4248784" h="50800">
                  <a:moveTo>
                    <a:pt x="1701766" y="26622"/>
                  </a:moveTo>
                  <a:lnTo>
                    <a:pt x="1444322" y="26622"/>
                  </a:lnTo>
                  <a:lnTo>
                    <a:pt x="1497092" y="26686"/>
                  </a:lnTo>
                  <a:lnTo>
                    <a:pt x="1537327" y="27032"/>
                  </a:lnTo>
                  <a:lnTo>
                    <a:pt x="1633274" y="29201"/>
                  </a:lnTo>
                  <a:lnTo>
                    <a:pt x="1788336" y="35438"/>
                  </a:lnTo>
                  <a:lnTo>
                    <a:pt x="1830544" y="35594"/>
                  </a:lnTo>
                  <a:lnTo>
                    <a:pt x="1864982" y="34406"/>
                  </a:lnTo>
                  <a:lnTo>
                    <a:pt x="1894015" y="32299"/>
                  </a:lnTo>
                  <a:lnTo>
                    <a:pt x="1929503" y="28701"/>
                  </a:lnTo>
                  <a:lnTo>
                    <a:pt x="1945360" y="27032"/>
                  </a:lnTo>
                  <a:lnTo>
                    <a:pt x="1949413" y="26686"/>
                  </a:lnTo>
                  <a:lnTo>
                    <a:pt x="1751449" y="26686"/>
                  </a:lnTo>
                  <a:lnTo>
                    <a:pt x="1703209" y="26655"/>
                  </a:lnTo>
                  <a:lnTo>
                    <a:pt x="1701766" y="26622"/>
                  </a:lnTo>
                  <a:close/>
                </a:path>
                <a:path w="4248784" h="50800">
                  <a:moveTo>
                    <a:pt x="3780690" y="27348"/>
                  </a:moveTo>
                  <a:lnTo>
                    <a:pt x="3133954" y="27348"/>
                  </a:lnTo>
                  <a:lnTo>
                    <a:pt x="3230250" y="28341"/>
                  </a:lnTo>
                  <a:lnTo>
                    <a:pt x="3409611" y="32913"/>
                  </a:lnTo>
                  <a:lnTo>
                    <a:pt x="3501001" y="34266"/>
                  </a:lnTo>
                  <a:lnTo>
                    <a:pt x="3548946" y="34222"/>
                  </a:lnTo>
                  <a:lnTo>
                    <a:pt x="3599084" y="33513"/>
                  </a:lnTo>
                  <a:lnTo>
                    <a:pt x="3746849" y="28701"/>
                  </a:lnTo>
                  <a:lnTo>
                    <a:pt x="3780690" y="27348"/>
                  </a:lnTo>
                  <a:close/>
                </a:path>
                <a:path w="4248784" h="50800">
                  <a:moveTo>
                    <a:pt x="412" y="14463"/>
                  </a:moveTo>
                  <a:lnTo>
                    <a:pt x="113" y="19464"/>
                  </a:lnTo>
                  <a:lnTo>
                    <a:pt x="0" y="23173"/>
                  </a:lnTo>
                  <a:lnTo>
                    <a:pt x="1158" y="25607"/>
                  </a:lnTo>
                  <a:lnTo>
                    <a:pt x="1149" y="25893"/>
                  </a:lnTo>
                  <a:lnTo>
                    <a:pt x="412" y="33513"/>
                  </a:lnTo>
                  <a:lnTo>
                    <a:pt x="37339" y="29473"/>
                  </a:lnTo>
                  <a:lnTo>
                    <a:pt x="76250" y="26160"/>
                  </a:lnTo>
                  <a:lnTo>
                    <a:pt x="111295" y="24026"/>
                  </a:lnTo>
                  <a:lnTo>
                    <a:pt x="85407" y="22570"/>
                  </a:lnTo>
                  <a:lnTo>
                    <a:pt x="42702" y="19035"/>
                  </a:lnTo>
                  <a:lnTo>
                    <a:pt x="412" y="14463"/>
                  </a:lnTo>
                  <a:close/>
                </a:path>
                <a:path w="4248784" h="50800">
                  <a:moveTo>
                    <a:pt x="4248562" y="14463"/>
                  </a:moveTo>
                  <a:lnTo>
                    <a:pt x="4203376" y="15340"/>
                  </a:lnTo>
                  <a:lnTo>
                    <a:pt x="4113000" y="18183"/>
                  </a:lnTo>
                  <a:lnTo>
                    <a:pt x="4031518" y="21268"/>
                  </a:lnTo>
                  <a:lnTo>
                    <a:pt x="4049118" y="21364"/>
                  </a:lnTo>
                  <a:lnTo>
                    <a:pt x="4097655" y="22572"/>
                  </a:lnTo>
                  <a:lnTo>
                    <a:pt x="4146895" y="24890"/>
                  </a:lnTo>
                  <a:lnTo>
                    <a:pt x="4197106" y="28483"/>
                  </a:lnTo>
                  <a:lnTo>
                    <a:pt x="4248562" y="33513"/>
                  </a:lnTo>
                  <a:lnTo>
                    <a:pt x="4248435" y="26655"/>
                  </a:lnTo>
                  <a:lnTo>
                    <a:pt x="4248073" y="21103"/>
                  </a:lnTo>
                  <a:lnTo>
                    <a:pt x="4248196" y="19035"/>
                  </a:lnTo>
                  <a:lnTo>
                    <a:pt x="4248562" y="14463"/>
                  </a:lnTo>
                  <a:close/>
                </a:path>
                <a:path w="4248784" h="50800">
                  <a:moveTo>
                    <a:pt x="3797057" y="26685"/>
                  </a:moveTo>
                  <a:lnTo>
                    <a:pt x="3772227" y="26739"/>
                  </a:lnTo>
                  <a:lnTo>
                    <a:pt x="3795723" y="26739"/>
                  </a:lnTo>
                  <a:lnTo>
                    <a:pt x="3797057" y="26685"/>
                  </a:lnTo>
                  <a:close/>
                </a:path>
                <a:path w="4248784" h="50800">
                  <a:moveTo>
                    <a:pt x="210089" y="21225"/>
                  </a:moveTo>
                  <a:lnTo>
                    <a:pt x="162082" y="21973"/>
                  </a:lnTo>
                  <a:lnTo>
                    <a:pt x="117642" y="23639"/>
                  </a:lnTo>
                  <a:lnTo>
                    <a:pt x="111295" y="24026"/>
                  </a:lnTo>
                  <a:lnTo>
                    <a:pt x="128332" y="24984"/>
                  </a:lnTo>
                  <a:lnTo>
                    <a:pt x="172762" y="26350"/>
                  </a:lnTo>
                  <a:lnTo>
                    <a:pt x="219614" y="26702"/>
                  </a:lnTo>
                  <a:lnTo>
                    <a:pt x="269803" y="26075"/>
                  </a:lnTo>
                  <a:lnTo>
                    <a:pt x="324246" y="24504"/>
                  </a:lnTo>
                  <a:lnTo>
                    <a:pt x="343612" y="23697"/>
                  </a:lnTo>
                  <a:lnTo>
                    <a:pt x="318933" y="22743"/>
                  </a:lnTo>
                  <a:lnTo>
                    <a:pt x="262195" y="21461"/>
                  </a:lnTo>
                  <a:lnTo>
                    <a:pt x="210089" y="21225"/>
                  </a:lnTo>
                  <a:close/>
                </a:path>
                <a:path w="4248784" h="50800">
                  <a:moveTo>
                    <a:pt x="2562548" y="0"/>
                  </a:moveTo>
                  <a:lnTo>
                    <a:pt x="2512025" y="595"/>
                  </a:lnTo>
                  <a:lnTo>
                    <a:pt x="2459878" y="1913"/>
                  </a:lnTo>
                  <a:lnTo>
                    <a:pt x="2016930" y="18183"/>
                  </a:lnTo>
                  <a:lnTo>
                    <a:pt x="1905235" y="22572"/>
                  </a:lnTo>
                  <a:lnTo>
                    <a:pt x="1801097" y="25893"/>
                  </a:lnTo>
                  <a:lnTo>
                    <a:pt x="1751449" y="26686"/>
                  </a:lnTo>
                  <a:lnTo>
                    <a:pt x="1949425" y="26685"/>
                  </a:lnTo>
                  <a:lnTo>
                    <a:pt x="1972325" y="24731"/>
                  </a:lnTo>
                  <a:lnTo>
                    <a:pt x="2003380" y="23211"/>
                  </a:lnTo>
                  <a:lnTo>
                    <a:pt x="2876184" y="22904"/>
                  </a:lnTo>
                  <a:lnTo>
                    <a:pt x="2849631" y="22247"/>
                  </a:lnTo>
                  <a:lnTo>
                    <a:pt x="2813952" y="19464"/>
                  </a:lnTo>
                  <a:lnTo>
                    <a:pt x="2805192" y="18181"/>
                  </a:lnTo>
                  <a:lnTo>
                    <a:pt x="2751243" y="10033"/>
                  </a:lnTo>
                  <a:lnTo>
                    <a:pt x="2742115" y="8617"/>
                  </a:lnTo>
                  <a:lnTo>
                    <a:pt x="2701230" y="4436"/>
                  </a:lnTo>
                  <a:lnTo>
                    <a:pt x="2657464" y="1732"/>
                  </a:lnTo>
                  <a:lnTo>
                    <a:pt x="2611132" y="316"/>
                  </a:lnTo>
                  <a:lnTo>
                    <a:pt x="2562548" y="0"/>
                  </a:lnTo>
                  <a:close/>
                </a:path>
                <a:path w="4248784" h="50800">
                  <a:moveTo>
                    <a:pt x="4001010" y="21103"/>
                  </a:moveTo>
                  <a:lnTo>
                    <a:pt x="3953061" y="21626"/>
                  </a:lnTo>
                  <a:lnTo>
                    <a:pt x="3905000" y="22769"/>
                  </a:lnTo>
                  <a:lnTo>
                    <a:pt x="3810140" y="26161"/>
                  </a:lnTo>
                  <a:lnTo>
                    <a:pt x="3797057" y="26685"/>
                  </a:lnTo>
                  <a:lnTo>
                    <a:pt x="3825185" y="26624"/>
                  </a:lnTo>
                  <a:lnTo>
                    <a:pt x="3859696" y="26160"/>
                  </a:lnTo>
                  <a:lnTo>
                    <a:pt x="3974083" y="23332"/>
                  </a:lnTo>
                  <a:lnTo>
                    <a:pt x="4031518" y="21268"/>
                  </a:lnTo>
                  <a:lnTo>
                    <a:pt x="4001010" y="21103"/>
                  </a:lnTo>
                  <a:close/>
                </a:path>
                <a:path w="4248784" h="50800">
                  <a:moveTo>
                    <a:pt x="3273436" y="7228"/>
                  </a:moveTo>
                  <a:lnTo>
                    <a:pt x="3214769" y="8109"/>
                  </a:lnTo>
                  <a:lnTo>
                    <a:pt x="3159472" y="10033"/>
                  </a:lnTo>
                  <a:lnTo>
                    <a:pt x="3107342" y="12636"/>
                  </a:lnTo>
                  <a:lnTo>
                    <a:pt x="3015826" y="18183"/>
                  </a:lnTo>
                  <a:lnTo>
                    <a:pt x="3001054" y="19038"/>
                  </a:lnTo>
                  <a:lnTo>
                    <a:pt x="2967911" y="20904"/>
                  </a:lnTo>
                  <a:lnTo>
                    <a:pt x="2926406" y="22605"/>
                  </a:lnTo>
                  <a:lnTo>
                    <a:pt x="2887047" y="23173"/>
                  </a:lnTo>
                  <a:lnTo>
                    <a:pt x="3619043" y="23173"/>
                  </a:lnTo>
                  <a:lnTo>
                    <a:pt x="3600018" y="22431"/>
                  </a:lnTo>
                  <a:lnTo>
                    <a:pt x="3537322" y="19035"/>
                  </a:lnTo>
                  <a:lnTo>
                    <a:pt x="3525073" y="18181"/>
                  </a:lnTo>
                  <a:lnTo>
                    <a:pt x="3401699" y="10042"/>
                  </a:lnTo>
                  <a:lnTo>
                    <a:pt x="3335678" y="7751"/>
                  </a:lnTo>
                  <a:lnTo>
                    <a:pt x="3273436" y="7228"/>
                  </a:lnTo>
                  <a:close/>
                </a:path>
                <a:path w="4248784" h="50800">
                  <a:moveTo>
                    <a:pt x="1422218" y="6782"/>
                  </a:moveTo>
                  <a:lnTo>
                    <a:pt x="1371411" y="7062"/>
                  </a:lnTo>
                  <a:lnTo>
                    <a:pt x="1320366" y="9068"/>
                  </a:lnTo>
                  <a:lnTo>
                    <a:pt x="1217033" y="15194"/>
                  </a:lnTo>
                  <a:lnTo>
                    <a:pt x="1164479" y="17783"/>
                  </a:lnTo>
                  <a:lnTo>
                    <a:pt x="1111158" y="19035"/>
                  </a:lnTo>
                  <a:lnTo>
                    <a:pt x="1561131" y="19035"/>
                  </a:lnTo>
                  <a:lnTo>
                    <a:pt x="1523650" y="14463"/>
                  </a:lnTo>
                  <a:lnTo>
                    <a:pt x="1472920" y="8993"/>
                  </a:lnTo>
                  <a:lnTo>
                    <a:pt x="1422218" y="6782"/>
                  </a:lnTo>
                  <a:close/>
                </a:path>
              </a:pathLst>
            </a:custGeom>
            <a:solidFill>
              <a:srgbClr val="EC7C3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125" name="object 6"/>
            <p:cNvSpPr/>
            <p:nvPr/>
          </p:nvSpPr>
          <p:spPr>
            <a:xfrm>
              <a:off x="5300640" y="2355480"/>
              <a:ext cx="4248360" cy="47160"/>
            </a:xfrm>
            <a:custGeom>
              <a:avLst/>
              <a:gdLst>
                <a:gd name="textAreaLeft" fmla="*/ 0 w 4248360"/>
                <a:gd name="textAreaRight" fmla="*/ 4249440 w 4248360"/>
                <a:gd name="textAreaTop" fmla="*/ 0 h 47160"/>
                <a:gd name="textAreaBottom" fmla="*/ 48240 h 47160"/>
              </a:gdLst>
              <a:ahLst/>
              <a:cxnLst/>
              <a:rect l="textAreaLeft" t="textAreaTop" r="textAreaRight" b="textAreaBottom"/>
              <a:pathLst>
                <a:path w="4249420" h="48260">
                  <a:moveTo>
                    <a:pt x="253" y="21240"/>
                  </a:moveTo>
                  <a:lnTo>
                    <a:pt x="67302" y="14831"/>
                  </a:lnTo>
                  <a:lnTo>
                    <a:pt x="127121" y="10199"/>
                  </a:lnTo>
                  <a:lnTo>
                    <a:pt x="181332" y="7270"/>
                  </a:lnTo>
                  <a:lnTo>
                    <a:pt x="231557" y="5969"/>
                  </a:lnTo>
                  <a:lnTo>
                    <a:pt x="279419" y="6220"/>
                  </a:lnTo>
                  <a:lnTo>
                    <a:pt x="326540" y="7948"/>
                  </a:lnTo>
                  <a:lnTo>
                    <a:pt x="374542" y="11077"/>
                  </a:lnTo>
                  <a:lnTo>
                    <a:pt x="425047" y="15533"/>
                  </a:lnTo>
                  <a:lnTo>
                    <a:pt x="479678" y="21240"/>
                  </a:lnTo>
                  <a:lnTo>
                    <a:pt x="531370" y="25208"/>
                  </a:lnTo>
                  <a:lnTo>
                    <a:pt x="583244" y="26324"/>
                  </a:lnTo>
                  <a:lnTo>
                    <a:pt x="634921" y="25329"/>
                  </a:lnTo>
                  <a:lnTo>
                    <a:pt x="686018" y="22959"/>
                  </a:lnTo>
                  <a:lnTo>
                    <a:pt x="736155" y="19954"/>
                  </a:lnTo>
                  <a:lnTo>
                    <a:pt x="784951" y="17052"/>
                  </a:lnTo>
                  <a:lnTo>
                    <a:pt x="832025" y="14991"/>
                  </a:lnTo>
                  <a:lnTo>
                    <a:pt x="876995" y="14510"/>
                  </a:lnTo>
                  <a:lnTo>
                    <a:pt x="919482" y="16347"/>
                  </a:lnTo>
                  <a:lnTo>
                    <a:pt x="959103" y="21240"/>
                  </a:lnTo>
                  <a:lnTo>
                    <a:pt x="995881" y="26811"/>
                  </a:lnTo>
                  <a:lnTo>
                    <a:pt x="1036749" y="31432"/>
                  </a:lnTo>
                  <a:lnTo>
                    <a:pt x="1081311" y="35049"/>
                  </a:lnTo>
                  <a:lnTo>
                    <a:pt x="1129174" y="37607"/>
                  </a:lnTo>
                  <a:lnTo>
                    <a:pt x="1179942" y="39051"/>
                  </a:lnTo>
                  <a:lnTo>
                    <a:pt x="1233223" y="39326"/>
                  </a:lnTo>
                  <a:lnTo>
                    <a:pt x="1288620" y="38376"/>
                  </a:lnTo>
                  <a:lnTo>
                    <a:pt x="1345740" y="36148"/>
                  </a:lnTo>
                  <a:lnTo>
                    <a:pt x="1404188" y="32586"/>
                  </a:lnTo>
                  <a:lnTo>
                    <a:pt x="1463570" y="27635"/>
                  </a:lnTo>
                  <a:lnTo>
                    <a:pt x="1523492" y="21240"/>
                  </a:lnTo>
                  <a:lnTo>
                    <a:pt x="1570792" y="15952"/>
                  </a:lnTo>
                  <a:lnTo>
                    <a:pt x="1618375" y="11370"/>
                  </a:lnTo>
                  <a:lnTo>
                    <a:pt x="1666251" y="7522"/>
                  </a:lnTo>
                  <a:lnTo>
                    <a:pt x="1714431" y="4434"/>
                  </a:lnTo>
                  <a:lnTo>
                    <a:pt x="1762925" y="2133"/>
                  </a:lnTo>
                  <a:lnTo>
                    <a:pt x="1811744" y="646"/>
                  </a:lnTo>
                  <a:lnTo>
                    <a:pt x="1860899" y="0"/>
                  </a:lnTo>
                  <a:lnTo>
                    <a:pt x="1910399" y="220"/>
                  </a:lnTo>
                  <a:lnTo>
                    <a:pt x="1960257" y="1334"/>
                  </a:lnTo>
                  <a:lnTo>
                    <a:pt x="2010481" y="3368"/>
                  </a:lnTo>
                  <a:lnTo>
                    <a:pt x="2061083" y="6349"/>
                  </a:lnTo>
                  <a:lnTo>
                    <a:pt x="2112073" y="10303"/>
                  </a:lnTo>
                  <a:lnTo>
                    <a:pt x="2163462" y="15258"/>
                  </a:lnTo>
                  <a:lnTo>
                    <a:pt x="2215260" y="21240"/>
                  </a:lnTo>
                  <a:lnTo>
                    <a:pt x="2284116" y="28479"/>
                  </a:lnTo>
                  <a:lnTo>
                    <a:pt x="2345904" y="32408"/>
                  </a:lnTo>
                  <a:lnTo>
                    <a:pt x="2401887" y="33666"/>
                  </a:lnTo>
                  <a:lnTo>
                    <a:pt x="2453328" y="32890"/>
                  </a:lnTo>
                  <a:lnTo>
                    <a:pt x="2501487" y="30718"/>
                  </a:lnTo>
                  <a:lnTo>
                    <a:pt x="2547627" y="27787"/>
                  </a:lnTo>
                  <a:lnTo>
                    <a:pt x="2593009" y="24737"/>
                  </a:lnTo>
                  <a:lnTo>
                    <a:pt x="2638896" y="22203"/>
                  </a:lnTo>
                  <a:lnTo>
                    <a:pt x="2686549" y="20825"/>
                  </a:lnTo>
                  <a:lnTo>
                    <a:pt x="2737230" y="21240"/>
                  </a:lnTo>
                  <a:lnTo>
                    <a:pt x="2790185" y="22067"/>
                  </a:lnTo>
                  <a:lnTo>
                    <a:pt x="2843647" y="21801"/>
                  </a:lnTo>
                  <a:lnTo>
                    <a:pt x="2897363" y="20784"/>
                  </a:lnTo>
                  <a:lnTo>
                    <a:pt x="2951076" y="19357"/>
                  </a:lnTo>
                  <a:lnTo>
                    <a:pt x="3004534" y="17859"/>
                  </a:lnTo>
                  <a:lnTo>
                    <a:pt x="3057481" y="16632"/>
                  </a:lnTo>
                  <a:lnTo>
                    <a:pt x="3109663" y="16016"/>
                  </a:lnTo>
                  <a:lnTo>
                    <a:pt x="3160825" y="16351"/>
                  </a:lnTo>
                  <a:lnTo>
                    <a:pt x="3210714" y="17979"/>
                  </a:lnTo>
                  <a:lnTo>
                    <a:pt x="3259074" y="21240"/>
                  </a:lnTo>
                  <a:lnTo>
                    <a:pt x="3285822" y="23038"/>
                  </a:lnTo>
                  <a:lnTo>
                    <a:pt x="3318164" y="24316"/>
                  </a:lnTo>
                  <a:lnTo>
                    <a:pt x="3355565" y="25129"/>
                  </a:lnTo>
                  <a:lnTo>
                    <a:pt x="3397491" y="25532"/>
                  </a:lnTo>
                  <a:lnTo>
                    <a:pt x="3443410" y="25580"/>
                  </a:lnTo>
                  <a:lnTo>
                    <a:pt x="3492787" y="25329"/>
                  </a:lnTo>
                  <a:lnTo>
                    <a:pt x="3545089" y="24833"/>
                  </a:lnTo>
                  <a:lnTo>
                    <a:pt x="3599783" y="24148"/>
                  </a:lnTo>
                  <a:lnTo>
                    <a:pt x="3656334" y="23329"/>
                  </a:lnTo>
                  <a:lnTo>
                    <a:pt x="3714210" y="22431"/>
                  </a:lnTo>
                  <a:lnTo>
                    <a:pt x="3772876" y="21509"/>
                  </a:lnTo>
                  <a:lnTo>
                    <a:pt x="3831799" y="20618"/>
                  </a:lnTo>
                  <a:lnTo>
                    <a:pt x="3890445" y="19814"/>
                  </a:lnTo>
                  <a:lnTo>
                    <a:pt x="3948281" y="19152"/>
                  </a:lnTo>
                  <a:lnTo>
                    <a:pt x="4004774" y="18686"/>
                  </a:lnTo>
                  <a:lnTo>
                    <a:pt x="4059389" y="18473"/>
                  </a:lnTo>
                  <a:lnTo>
                    <a:pt x="4111593" y="18566"/>
                  </a:lnTo>
                  <a:lnTo>
                    <a:pt x="4160852" y="19022"/>
                  </a:lnTo>
                  <a:lnTo>
                    <a:pt x="4206634" y="19895"/>
                  </a:lnTo>
                  <a:lnTo>
                    <a:pt x="4248404" y="21240"/>
                  </a:lnTo>
                  <a:lnTo>
                    <a:pt x="4249293" y="30511"/>
                  </a:lnTo>
                  <a:lnTo>
                    <a:pt x="4247769" y="30892"/>
                  </a:lnTo>
                  <a:lnTo>
                    <a:pt x="4248404" y="40290"/>
                  </a:lnTo>
                  <a:lnTo>
                    <a:pt x="4206256" y="42677"/>
                  </a:lnTo>
                  <a:lnTo>
                    <a:pt x="4164847" y="43785"/>
                  </a:lnTo>
                  <a:lnTo>
                    <a:pt x="4123619" y="43854"/>
                  </a:lnTo>
                  <a:lnTo>
                    <a:pt x="4082017" y="43125"/>
                  </a:lnTo>
                  <a:lnTo>
                    <a:pt x="4039482" y="41837"/>
                  </a:lnTo>
                  <a:lnTo>
                    <a:pt x="3995461" y="40232"/>
                  </a:lnTo>
                  <a:lnTo>
                    <a:pt x="3949395" y="38549"/>
                  </a:lnTo>
                  <a:lnTo>
                    <a:pt x="3900729" y="37030"/>
                  </a:lnTo>
                  <a:lnTo>
                    <a:pt x="3848907" y="35914"/>
                  </a:lnTo>
                  <a:lnTo>
                    <a:pt x="3793372" y="35441"/>
                  </a:lnTo>
                  <a:lnTo>
                    <a:pt x="3733567" y="35853"/>
                  </a:lnTo>
                  <a:lnTo>
                    <a:pt x="3668937" y="37389"/>
                  </a:lnTo>
                  <a:lnTo>
                    <a:pt x="3598926" y="40290"/>
                  </a:lnTo>
                  <a:lnTo>
                    <a:pt x="3527044" y="43155"/>
                  </a:lnTo>
                  <a:lnTo>
                    <a:pt x="3467772" y="44144"/>
                  </a:lnTo>
                  <a:lnTo>
                    <a:pt x="3418875" y="43666"/>
                  </a:lnTo>
                  <a:lnTo>
                    <a:pt x="3378120" y="42125"/>
                  </a:lnTo>
                  <a:lnTo>
                    <a:pt x="3343271" y="39928"/>
                  </a:lnTo>
                  <a:lnTo>
                    <a:pt x="3312096" y="37480"/>
                  </a:lnTo>
                  <a:lnTo>
                    <a:pt x="3282360" y="35189"/>
                  </a:lnTo>
                  <a:lnTo>
                    <a:pt x="3251830" y="33460"/>
                  </a:lnTo>
                  <a:lnTo>
                    <a:pt x="3218271" y="32700"/>
                  </a:lnTo>
                  <a:lnTo>
                    <a:pt x="3179449" y="33314"/>
                  </a:lnTo>
                  <a:lnTo>
                    <a:pt x="3133131" y="35709"/>
                  </a:lnTo>
                  <a:lnTo>
                    <a:pt x="3077082" y="40290"/>
                  </a:lnTo>
                  <a:lnTo>
                    <a:pt x="3014190" y="45114"/>
                  </a:lnTo>
                  <a:lnTo>
                    <a:pt x="2959013" y="47339"/>
                  </a:lnTo>
                  <a:lnTo>
                    <a:pt x="2910009" y="47511"/>
                  </a:lnTo>
                  <a:lnTo>
                    <a:pt x="2865635" y="46173"/>
                  </a:lnTo>
                  <a:lnTo>
                    <a:pt x="2824349" y="43871"/>
                  </a:lnTo>
                  <a:lnTo>
                    <a:pt x="2784608" y="41149"/>
                  </a:lnTo>
                  <a:lnTo>
                    <a:pt x="2744872" y="38551"/>
                  </a:lnTo>
                  <a:lnTo>
                    <a:pt x="2703596" y="36622"/>
                  </a:lnTo>
                  <a:lnTo>
                    <a:pt x="2659239" y="35905"/>
                  </a:lnTo>
                  <a:lnTo>
                    <a:pt x="2610259" y="36947"/>
                  </a:lnTo>
                  <a:lnTo>
                    <a:pt x="2555112" y="40290"/>
                  </a:lnTo>
                  <a:lnTo>
                    <a:pt x="2506390" y="43657"/>
                  </a:lnTo>
                  <a:lnTo>
                    <a:pt x="2459298" y="45990"/>
                  </a:lnTo>
                  <a:lnTo>
                    <a:pt x="2413338" y="47418"/>
                  </a:lnTo>
                  <a:lnTo>
                    <a:pt x="2368008" y="48069"/>
                  </a:lnTo>
                  <a:lnTo>
                    <a:pt x="2322808" y="48073"/>
                  </a:lnTo>
                  <a:lnTo>
                    <a:pt x="2277236" y="47559"/>
                  </a:lnTo>
                  <a:lnTo>
                    <a:pt x="2230792" y="46656"/>
                  </a:lnTo>
                  <a:lnTo>
                    <a:pt x="2182974" y="45493"/>
                  </a:lnTo>
                  <a:lnTo>
                    <a:pt x="2133283" y="44198"/>
                  </a:lnTo>
                  <a:lnTo>
                    <a:pt x="2081217" y="42902"/>
                  </a:lnTo>
                  <a:lnTo>
                    <a:pt x="2026275" y="41732"/>
                  </a:lnTo>
                  <a:lnTo>
                    <a:pt x="1967957" y="40819"/>
                  </a:lnTo>
                  <a:lnTo>
                    <a:pt x="1905761" y="40290"/>
                  </a:lnTo>
                  <a:lnTo>
                    <a:pt x="1849106" y="40119"/>
                  </a:lnTo>
                  <a:lnTo>
                    <a:pt x="1797842" y="40170"/>
                  </a:lnTo>
                  <a:lnTo>
                    <a:pt x="1750901" y="40396"/>
                  </a:lnTo>
                  <a:lnTo>
                    <a:pt x="1707213" y="40746"/>
                  </a:lnTo>
                  <a:lnTo>
                    <a:pt x="1665710" y="41171"/>
                  </a:lnTo>
                  <a:lnTo>
                    <a:pt x="1625320" y="41623"/>
                  </a:lnTo>
                  <a:lnTo>
                    <a:pt x="1584975" y="42052"/>
                  </a:lnTo>
                  <a:lnTo>
                    <a:pt x="1543606" y="42410"/>
                  </a:lnTo>
                  <a:lnTo>
                    <a:pt x="1500144" y="42646"/>
                  </a:lnTo>
                  <a:lnTo>
                    <a:pt x="1453517" y="42712"/>
                  </a:lnTo>
                  <a:lnTo>
                    <a:pt x="1402659" y="42558"/>
                  </a:lnTo>
                  <a:lnTo>
                    <a:pt x="1346498" y="42136"/>
                  </a:lnTo>
                  <a:lnTo>
                    <a:pt x="1283966" y="41397"/>
                  </a:lnTo>
                  <a:lnTo>
                    <a:pt x="1213993" y="40290"/>
                  </a:lnTo>
                  <a:lnTo>
                    <a:pt x="1120371" y="38703"/>
                  </a:lnTo>
                  <a:lnTo>
                    <a:pt x="1044919" y="37632"/>
                  </a:lnTo>
                  <a:lnTo>
                    <a:pt x="984629" y="37018"/>
                  </a:lnTo>
                  <a:lnTo>
                    <a:pt x="936494" y="36797"/>
                  </a:lnTo>
                  <a:lnTo>
                    <a:pt x="897508" y="36909"/>
                  </a:lnTo>
                  <a:lnTo>
                    <a:pt x="864664" y="37291"/>
                  </a:lnTo>
                  <a:lnTo>
                    <a:pt x="834955" y="37882"/>
                  </a:lnTo>
                  <a:lnTo>
                    <a:pt x="805374" y="38620"/>
                  </a:lnTo>
                  <a:lnTo>
                    <a:pt x="772913" y="39443"/>
                  </a:lnTo>
                  <a:lnTo>
                    <a:pt x="734567" y="40290"/>
                  </a:lnTo>
                  <a:lnTo>
                    <a:pt x="700403" y="40731"/>
                  </a:lnTo>
                  <a:lnTo>
                    <a:pt x="659101" y="40937"/>
                  </a:lnTo>
                  <a:lnTo>
                    <a:pt x="611743" y="40950"/>
                  </a:lnTo>
                  <a:lnTo>
                    <a:pt x="559409" y="40812"/>
                  </a:lnTo>
                  <a:lnTo>
                    <a:pt x="503181" y="40565"/>
                  </a:lnTo>
                  <a:lnTo>
                    <a:pt x="444139" y="40250"/>
                  </a:lnTo>
                  <a:lnTo>
                    <a:pt x="383365" y="39909"/>
                  </a:lnTo>
                  <a:lnTo>
                    <a:pt x="321940" y="39584"/>
                  </a:lnTo>
                  <a:lnTo>
                    <a:pt x="260944" y="39316"/>
                  </a:lnTo>
                  <a:lnTo>
                    <a:pt x="201460" y="39146"/>
                  </a:lnTo>
                  <a:lnTo>
                    <a:pt x="144568" y="39117"/>
                  </a:lnTo>
                  <a:lnTo>
                    <a:pt x="91348" y="39271"/>
                  </a:lnTo>
                  <a:lnTo>
                    <a:pt x="42883" y="39648"/>
                  </a:lnTo>
                  <a:lnTo>
                    <a:pt x="253" y="40290"/>
                  </a:lnTo>
                  <a:lnTo>
                    <a:pt x="0" y="35972"/>
                  </a:lnTo>
                  <a:lnTo>
                    <a:pt x="762" y="27209"/>
                  </a:lnTo>
                  <a:lnTo>
                    <a:pt x="253" y="21240"/>
                  </a:lnTo>
                  <a:close/>
                </a:path>
              </a:pathLst>
            </a:custGeom>
            <a:noFill/>
            <a:ln w="44450">
              <a:solidFill>
                <a:srgbClr val="EC7C3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126" name="object 7"/>
          <p:cNvSpPr/>
          <p:nvPr/>
        </p:nvSpPr>
        <p:spPr>
          <a:xfrm>
            <a:off x="5380560" y="2696040"/>
            <a:ext cx="6024600" cy="312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1400" rIns="0" bIns="0" anchor="t">
            <a:spAutoFit/>
          </a:bodyPr>
          <a:lstStyle/>
          <a:p>
            <a:pPr marL="241200" indent="-228600" algn="just">
              <a:lnSpc>
                <a:spcPct val="90000"/>
              </a:lnSpc>
              <a:spcBef>
                <a:spcPts val="32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</a:tabLst>
            </a:pP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r>
              <a:rPr lang="en-IN" sz="1700" b="0" strike="noStrike" spc="-8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encryption</a:t>
            </a: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is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crucial</a:t>
            </a:r>
            <a:r>
              <a:rPr lang="en-IN" sz="1700" b="0" strike="noStrike" spc="-10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part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of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1700" b="0" strike="noStrike" spc="-8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process,</a:t>
            </a:r>
            <a:r>
              <a:rPr lang="en-IN" sz="1700" b="0" strike="noStrike" spc="-6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as</a:t>
            </a:r>
            <a:r>
              <a:rPr lang="en-IN" sz="1700" b="0" strike="noStrike" spc="-8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it </a:t>
            </a:r>
            <a:r>
              <a:rPr lang="en-IN" sz="1700" b="0" strike="noStrike" spc="-37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ensures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that</a:t>
            </a:r>
            <a:r>
              <a:rPr lang="en-IN" sz="1700" b="0" strike="noStrike" spc="-5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information</a:t>
            </a:r>
            <a:r>
              <a:rPr lang="en-IN" sz="1700" b="0" strike="noStrike" spc="-15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being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transferred</a:t>
            </a:r>
            <a:r>
              <a:rPr lang="en-IN" sz="1700" b="0" strike="noStrike" spc="-8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is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secure</a:t>
            </a:r>
            <a:r>
              <a:rPr lang="en-IN" sz="1700" b="0" strike="noStrike" spc="-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lang="en-IN" sz="1700" b="0" strike="noStrike" spc="-37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protected</a:t>
            </a:r>
            <a:r>
              <a:rPr lang="en-IN" sz="1700" b="0" strike="noStrike" spc="-16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from</a:t>
            </a:r>
            <a:r>
              <a:rPr lang="en-IN" sz="17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unauthorized</a:t>
            </a: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access.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8600">
              <a:lnSpc>
                <a:spcPts val="1879"/>
              </a:lnSpc>
              <a:spcBef>
                <a:spcPts val="1006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When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file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folder is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selected for </a:t>
            </a:r>
            <a:r>
              <a:rPr lang="en-IN" sz="17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transfer,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it is 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divided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into </a:t>
            </a:r>
            <a:r>
              <a:rPr lang="en-IN" sz="1700" b="0" strike="noStrike" spc="-37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multiple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chunks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12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r>
              <a:rPr lang="en-IN" sz="1700" b="0" strike="noStrike" spc="-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facilitate</a:t>
            </a:r>
            <a:r>
              <a:rPr lang="en-IN" sz="1700" b="0" strike="noStrike" spc="-11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parallel</a:t>
            </a:r>
            <a:r>
              <a:rPr lang="en-IN" sz="1700" b="0" strike="noStrike" spc="-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transfer.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8600">
              <a:lnSpc>
                <a:spcPts val="1800"/>
              </a:lnSpc>
              <a:spcBef>
                <a:spcPts val="1040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Each</a:t>
            </a:r>
            <a:r>
              <a:rPr lang="en-IN" sz="1700" b="0" strike="noStrike" spc="-9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chunk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is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encrypted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before</a:t>
            </a:r>
            <a:r>
              <a:rPr lang="en-IN" sz="1700" b="0" strike="noStrike" spc="-11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it</a:t>
            </a:r>
            <a:r>
              <a:rPr lang="en-IN" sz="1700" b="0" strike="noStrike" spc="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is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sent,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using</a:t>
            </a:r>
            <a:r>
              <a:rPr lang="en-IN" sz="1700" b="0" strike="noStrike" spc="-8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secret</a:t>
            </a:r>
            <a:r>
              <a:rPr lang="en-IN" sz="1700" b="0" strike="noStrike" spc="-5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key</a:t>
            </a:r>
            <a:r>
              <a:rPr lang="en-IN" sz="1700" b="0" strike="noStrike" spc="10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that</a:t>
            </a:r>
            <a:r>
              <a:rPr lang="en-IN" sz="1700" b="0" strike="noStrike" spc="-6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is </a:t>
            </a:r>
            <a:r>
              <a:rPr lang="en-IN" sz="1700" b="0" strike="noStrike" spc="-37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known</a:t>
            </a:r>
            <a:r>
              <a:rPr lang="en-IN" sz="17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only</a:t>
            </a:r>
            <a:r>
              <a:rPr lang="en-IN" sz="17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12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r>
              <a:rPr lang="en-IN" sz="1700" b="0" strike="noStrike" spc="-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sender</a:t>
            </a:r>
            <a:r>
              <a:rPr lang="en-IN" sz="1700" b="0" strike="noStrike" spc="5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r>
              <a:rPr lang="en-IN" sz="1700" b="0" strike="noStrike" spc="-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26">
                <a:solidFill>
                  <a:srgbClr val="000000"/>
                </a:solidFill>
                <a:latin typeface="Calibri"/>
                <a:ea typeface="DejaVu Sans"/>
              </a:rPr>
              <a:t>receiver.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8600">
              <a:lnSpc>
                <a:spcPts val="1800"/>
              </a:lnSpc>
              <a:spcBef>
                <a:spcPts val="1054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When</a:t>
            </a: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receiver</a:t>
            </a:r>
            <a:r>
              <a:rPr lang="en-IN" sz="1700" b="0" strike="noStrike" spc="63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receives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encrypted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chunks,</a:t>
            </a:r>
            <a:r>
              <a:rPr lang="en-IN" sz="1700" b="0" strike="noStrike" spc="-6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they</a:t>
            </a:r>
            <a:r>
              <a:rPr lang="en-IN" sz="1700" b="0" strike="noStrike" spc="-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are </a:t>
            </a:r>
            <a:r>
              <a:rPr lang="en-IN" sz="1700" b="0" strike="noStrike" spc="-37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decrypted</a:t>
            </a: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using</a:t>
            </a:r>
            <a:r>
              <a:rPr lang="en-IN" sz="1700" b="0" strike="noStrike" spc="-8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same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secret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55">
                <a:solidFill>
                  <a:srgbClr val="000000"/>
                </a:solidFill>
                <a:latin typeface="Calibri"/>
                <a:ea typeface="DejaVu Sans"/>
              </a:rPr>
              <a:t>key.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8600">
              <a:lnSpc>
                <a:spcPts val="1879"/>
              </a:lnSpc>
              <a:spcBef>
                <a:spcPts val="989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decrypted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chunks</a:t>
            </a:r>
            <a:r>
              <a:rPr lang="en-IN" sz="1700" b="0" strike="noStrike" spc="-8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are</a:t>
            </a:r>
            <a:r>
              <a:rPr lang="en-IN" sz="17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then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merged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into</a:t>
            </a:r>
            <a:r>
              <a:rPr lang="en-IN" sz="1700" b="0" strike="noStrike" spc="-9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original</a:t>
            </a:r>
            <a:r>
              <a:rPr lang="en-IN" sz="1700" b="0" strike="noStrike" spc="-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file</a:t>
            </a:r>
            <a:r>
              <a:rPr lang="en-IN" sz="17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or </a:t>
            </a:r>
            <a:r>
              <a:rPr lang="en-IN" sz="1700" b="0" strike="noStrike" spc="-37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26">
                <a:solidFill>
                  <a:srgbClr val="000000"/>
                </a:solidFill>
                <a:latin typeface="Calibri"/>
                <a:ea typeface="DejaVu Sans"/>
              </a:rPr>
              <a:t>folder,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allowing</a:t>
            </a: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receiver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12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access</a:t>
            </a:r>
            <a:r>
              <a:rPr lang="en-IN" sz="1700" b="0" strike="noStrike" spc="-7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7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17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transferred</a:t>
            </a:r>
            <a:r>
              <a:rPr lang="en-IN" sz="1700" b="0" strike="noStrike" spc="-9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data.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2"/>
          <p:cNvSpPr/>
          <p:nvPr/>
        </p:nvSpPr>
        <p:spPr>
          <a:xfrm>
            <a:off x="879480" y="2187000"/>
            <a:ext cx="2716560" cy="225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83160" rIns="0" bIns="0" anchor="t">
            <a:spAutoFit/>
          </a:bodyPr>
          <a:lstStyle/>
          <a:p>
            <a:pPr marL="12600" indent="142920">
              <a:lnSpc>
                <a:spcPts val="4280"/>
              </a:lnSpc>
              <a:spcBef>
                <a:spcPts val="655"/>
              </a:spcBef>
              <a:tabLst>
                <a:tab pos="0" algn="l"/>
              </a:tabLst>
            </a:pPr>
            <a:r>
              <a:rPr lang="en-IN" sz="3950" b="0" strike="noStrike" spc="12">
                <a:solidFill>
                  <a:srgbClr val="FFFFFF"/>
                </a:solidFill>
                <a:latin typeface="Calibri Light"/>
                <a:ea typeface="DejaVu Sans"/>
              </a:rPr>
              <a:t>Main</a:t>
            </a:r>
            <a:r>
              <a:rPr lang="en-IN" sz="3950" b="0" strike="noStrike" spc="-46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IN" sz="3950" b="0" strike="noStrike" spc="-7">
                <a:solidFill>
                  <a:srgbClr val="FFFFFF"/>
                </a:solidFill>
                <a:latin typeface="Calibri Light"/>
                <a:ea typeface="DejaVu Sans"/>
              </a:rPr>
              <a:t>Library </a:t>
            </a:r>
            <a:r>
              <a:rPr lang="en-IN" sz="3950" b="0" strike="noStrike" spc="-877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IN" sz="3950" b="0" strike="noStrike" spc="12">
                <a:solidFill>
                  <a:srgbClr val="FFFFFF"/>
                </a:solidFill>
                <a:latin typeface="Calibri Light"/>
                <a:ea typeface="DejaVu Sans"/>
              </a:rPr>
              <a:t>used</a:t>
            </a:r>
            <a:r>
              <a:rPr lang="en-IN" sz="3950" b="0" strike="noStrike" spc="-72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IN" sz="3950" b="0" strike="noStrike" spc="7">
                <a:solidFill>
                  <a:srgbClr val="FFFFFF"/>
                </a:solidFill>
                <a:latin typeface="Calibri Light"/>
                <a:ea typeface="DejaVu Sans"/>
              </a:rPr>
              <a:t>in</a:t>
            </a:r>
            <a:r>
              <a:rPr lang="en-IN" sz="395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 </a:t>
            </a:r>
            <a:r>
              <a:rPr lang="en-IN" sz="3950" b="0" strike="noStrike" spc="18">
                <a:solidFill>
                  <a:srgbClr val="FFFFFF"/>
                </a:solidFill>
                <a:latin typeface="Calibri Light"/>
                <a:ea typeface="DejaVu Sans"/>
              </a:rPr>
              <a:t>Node</a:t>
            </a:r>
            <a:endParaRPr lang="en-IN" sz="3950" b="0" strike="noStrike" spc="-1">
              <a:solidFill>
                <a:srgbClr val="000000"/>
              </a:solidFill>
              <a:latin typeface="Arial"/>
            </a:endParaRPr>
          </a:p>
          <a:p>
            <a:pPr marL="12600" indent="142920" algn="r">
              <a:lnSpc>
                <a:spcPts val="4289"/>
              </a:lnSpc>
              <a:tabLst>
                <a:tab pos="0" algn="l"/>
              </a:tabLst>
            </a:pPr>
            <a:r>
              <a:rPr lang="en-IN" sz="3950" b="0" strike="noStrike" spc="32">
                <a:solidFill>
                  <a:srgbClr val="FFFFFF"/>
                </a:solidFill>
                <a:latin typeface="Calibri Light"/>
                <a:ea typeface="DejaVu Sans"/>
              </a:rPr>
              <a:t>JS</a:t>
            </a:r>
            <a:endParaRPr lang="en-IN" sz="3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object 3"/>
          <p:cNvSpPr/>
          <p:nvPr/>
        </p:nvSpPr>
        <p:spPr>
          <a:xfrm>
            <a:off x="4892760" y="446040"/>
            <a:ext cx="1724760" cy="5432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14840" rIns="0" bIns="0" anchor="t">
            <a:spAutoFit/>
          </a:bodyPr>
          <a:lstStyle/>
          <a:p>
            <a:pPr marL="241200" indent="-229320">
              <a:lnSpc>
                <a:spcPct val="100000"/>
              </a:lnSpc>
              <a:spcBef>
                <a:spcPts val="904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config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uuidv4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ip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1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express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ejslayouts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axios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session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passport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1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LocalStrategy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bcrypt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4">
                <a:solidFill>
                  <a:srgbClr val="000000"/>
                </a:solidFill>
                <a:latin typeface="Calibri"/>
                <a:ea typeface="DejaVu Sans"/>
              </a:rPr>
              <a:t>path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740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crypto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5">
                <a:solidFill>
                  <a:srgbClr val="000000"/>
                </a:solidFill>
                <a:latin typeface="Calibri"/>
                <a:ea typeface="DejaVu Sans"/>
              </a:rPr>
              <a:t>workerpool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1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12">
                <a:solidFill>
                  <a:srgbClr val="000000"/>
                </a:solidFill>
                <a:latin typeface="Calibri"/>
                <a:ea typeface="DejaVu Sans"/>
              </a:rPr>
              <a:t>mime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816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1700" b="0" strike="noStrike" spc="-7">
                <a:solidFill>
                  <a:srgbClr val="000000"/>
                </a:solidFill>
                <a:latin typeface="Calibri"/>
                <a:ea typeface="DejaVu Sans"/>
              </a:rPr>
              <a:t>socket.io-stream</a:t>
            </a:r>
            <a:endParaRPr lang="en-IN" sz="17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bject 2"/>
          <p:cNvSpPr/>
          <p:nvPr/>
        </p:nvSpPr>
        <p:spPr>
          <a:xfrm>
            <a:off x="1079640" y="3286080"/>
            <a:ext cx="2513520" cy="617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6560" rIns="0" bIns="0" anchor="t">
            <a:spAutoFit/>
          </a:bodyPr>
          <a:lstStyle/>
          <a:p>
            <a:pPr marL="12600">
              <a:lnSpc>
                <a:spcPct val="100000"/>
              </a:lnSpc>
              <a:spcBef>
                <a:spcPts val="130"/>
              </a:spcBef>
            </a:pPr>
            <a:r>
              <a:rPr lang="en-IN" sz="3950" b="0" strike="noStrike" spc="-1">
                <a:solidFill>
                  <a:srgbClr val="FFFFFF"/>
                </a:solidFill>
                <a:latin typeface="Calibri Light"/>
                <a:ea typeface="DejaVu Sans"/>
              </a:rPr>
              <a:t>Deployment</a:t>
            </a:r>
            <a:endParaRPr lang="en-IN" sz="39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object 3"/>
          <p:cNvSpPr/>
          <p:nvPr/>
        </p:nvSpPr>
        <p:spPr>
          <a:xfrm>
            <a:off x="4892760" y="1625760"/>
            <a:ext cx="6269040" cy="201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08000" rIns="0" bIns="0" anchor="t">
            <a:spAutoFit/>
          </a:bodyPr>
          <a:lstStyle/>
          <a:p>
            <a:pPr marL="241200" indent="-2293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Install</a:t>
            </a:r>
            <a:r>
              <a:rPr lang="en-IN" sz="2000" b="0" strike="noStrike" spc="-10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all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library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mention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754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Install</a:t>
            </a:r>
            <a:r>
              <a:rPr lang="en-IN" sz="2000" b="0" strike="noStrike" spc="-11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nodemon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754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2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DFS</a:t>
            </a:r>
            <a:r>
              <a:rPr lang="en-IN" sz="2000" b="0" strike="noStrike" spc="-11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Server</a:t>
            </a:r>
            <a:r>
              <a:rPr lang="en-IN" sz="2000" b="0" strike="noStrike" spc="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via: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npm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run</a:t>
            </a:r>
            <a:r>
              <a:rPr lang="en-IN" sz="2000" b="0" strike="noStrike" spc="43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devstart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751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Sender</a:t>
            </a:r>
            <a:r>
              <a:rPr lang="en-IN" sz="2000" b="0" strike="noStrike" spc="10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any</a:t>
            </a:r>
            <a:r>
              <a:rPr lang="en-IN" sz="2000" b="0" strike="noStrike" spc="-10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Computer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via: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npm</a:t>
            </a:r>
            <a:r>
              <a:rPr lang="en-IN" sz="2000" b="0" strike="noStrike" spc="-5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run</a:t>
            </a:r>
            <a:r>
              <a:rPr lang="en-IN" sz="2000" b="0" strike="noStrike" spc="5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senderStart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1200" indent="-229320">
              <a:lnSpc>
                <a:spcPct val="100000"/>
              </a:lnSpc>
              <a:spcBef>
                <a:spcPts val="754"/>
              </a:spcBef>
              <a:buClr>
                <a:srgbClr val="000000"/>
              </a:buClr>
              <a:buFont typeface="Arial MT"/>
              <a:buChar char="•"/>
              <a:tabLst>
                <a:tab pos="241200" algn="l"/>
                <a:tab pos="241920" algn="l"/>
              </a:tabLst>
            </a:pP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Start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Receiver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on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any</a:t>
            </a:r>
            <a:r>
              <a:rPr lang="en-IN" sz="2000" b="0" strike="noStrike" spc="-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Computer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via: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npm</a:t>
            </a:r>
            <a:r>
              <a:rPr lang="en-IN" sz="2000" b="0" strike="noStrike" spc="-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run</a:t>
            </a:r>
            <a:r>
              <a:rPr lang="en-IN" sz="2000" b="0" strike="noStrike" spc="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receiverStart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object 4"/>
          <p:cNvSpPr/>
          <p:nvPr/>
        </p:nvSpPr>
        <p:spPr>
          <a:xfrm>
            <a:off x="4892760" y="4130640"/>
            <a:ext cx="6159600" cy="589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56520" rIns="0" bIns="0" anchor="t">
            <a:spAutoFit/>
          </a:bodyPr>
          <a:lstStyle/>
          <a:p>
            <a:pPr marL="12600">
              <a:lnSpc>
                <a:spcPts val="2100"/>
              </a:lnSpc>
              <a:spcBef>
                <a:spcPts val="445"/>
              </a:spcBef>
            </a:pP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Before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Starting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Sender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Receiver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DFS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Server </a:t>
            </a:r>
            <a:r>
              <a:rPr lang="en-IN" sz="2000" b="0" strike="noStrike" spc="18">
                <a:solidFill>
                  <a:srgbClr val="000000"/>
                </a:solidFill>
                <a:latin typeface="Calibri"/>
                <a:ea typeface="DejaVu Sans"/>
              </a:rPr>
              <a:t>must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be UP </a:t>
            </a:r>
            <a:r>
              <a:rPr lang="en-IN" sz="2000" b="0" strike="noStrike" spc="-44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running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600" indent="0">
              <a:tabLst>
                <a:tab pos="0" algn="l"/>
              </a:tabLst>
            </a:pPr>
            <a:r>
              <a:rPr lang="en-US" sz="5400" b="0" strike="noStrike" spc="-1"/>
              <a:t>Salient</a:t>
            </a:r>
            <a:r>
              <a:rPr lang="en-US" sz="5400" b="0" strike="noStrike" spc="-111"/>
              <a:t> </a:t>
            </a:r>
            <a:r>
              <a:rPr lang="en-US" sz="5400" b="0" strike="noStrike" spc="-26"/>
              <a:t>Features</a:t>
            </a:r>
            <a:endParaRPr lang="en-US" sz="5400" b="0" strike="noStrike" spc="-1"/>
          </a:p>
        </p:txBody>
      </p:sp>
      <p:pic>
        <p:nvPicPr>
          <p:cNvPr id="133" name="object 3"/>
          <p:cNvPicPr/>
          <p:nvPr/>
        </p:nvPicPr>
        <p:blipFill rotWithShape="1">
          <a:blip r:embed="rId2"/>
          <a:srcRect l="22871" r="103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bject 4"/>
          <p:cNvSpPr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marL="240665" indent="-228600">
              <a:lnSpc>
                <a:spcPct val="90000"/>
              </a:lnSpc>
              <a:spcBef>
                <a:spcPts val="12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7" dirty="0"/>
              <a:t>Security</a:t>
            </a:r>
            <a:r>
              <a:rPr lang="en-US" sz="1400" b="0" strike="noStrike" spc="43" dirty="0"/>
              <a:t> </a:t>
            </a:r>
            <a:r>
              <a:rPr lang="en-US" sz="1400" b="0" strike="noStrike" spc="-1" dirty="0"/>
              <a:t>:</a:t>
            </a:r>
            <a:r>
              <a:rPr lang="en-US" sz="1400" b="0" strike="noStrike" spc="24" dirty="0"/>
              <a:t> </a:t>
            </a:r>
            <a:r>
              <a:rPr lang="en-US" sz="1400" b="0" strike="noStrike" spc="7" dirty="0"/>
              <a:t>Login</a:t>
            </a:r>
            <a:r>
              <a:rPr lang="en-US" sz="1400" b="0" strike="noStrike" spc="12" dirty="0"/>
              <a:t> </a:t>
            </a:r>
            <a:r>
              <a:rPr lang="en-US" sz="1400" b="0" strike="noStrike" spc="7" dirty="0"/>
              <a:t>–</a:t>
            </a:r>
            <a:r>
              <a:rPr lang="en-US" sz="1400" b="0" strike="noStrike" spc="32" dirty="0"/>
              <a:t> </a:t>
            </a:r>
            <a:r>
              <a:rPr lang="en-US" sz="1400" b="0" strike="noStrike" spc="18" dirty="0"/>
              <a:t>Password</a:t>
            </a:r>
            <a:r>
              <a:rPr lang="en-US" sz="1400" b="0" strike="noStrike" spc="-35" dirty="0"/>
              <a:t> </a:t>
            </a:r>
            <a:r>
              <a:rPr lang="en-US" sz="1400" b="0" strike="noStrike" spc="12" dirty="0"/>
              <a:t>is</a:t>
            </a:r>
            <a:r>
              <a:rPr lang="en-US" sz="1400" b="0" strike="noStrike" spc="46" dirty="0"/>
              <a:t> </a:t>
            </a:r>
            <a:r>
              <a:rPr lang="en-US" sz="1400" b="0" strike="noStrike" spc="7" dirty="0"/>
              <a:t>encrypted</a:t>
            </a:r>
            <a:r>
              <a:rPr lang="en-US" sz="1400" b="0" strike="noStrike" spc="32" dirty="0"/>
              <a:t> </a:t>
            </a:r>
            <a:r>
              <a:rPr lang="en-US" sz="1400" b="0" strike="noStrike" spc="-1" dirty="0"/>
              <a:t>(Used</a:t>
            </a:r>
            <a:r>
              <a:rPr lang="en-US" sz="1400" b="0" strike="noStrike" spc="77" dirty="0"/>
              <a:t> </a:t>
            </a:r>
            <a:r>
              <a:rPr lang="en-US" sz="1400" b="0" strike="noStrike" spc="-1" dirty="0"/>
              <a:t>bCrypt)</a:t>
            </a:r>
            <a:endParaRPr lang="en-US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marL="240665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7" dirty="0"/>
              <a:t>Login</a:t>
            </a:r>
            <a:r>
              <a:rPr lang="en-US" sz="1400" b="0" strike="noStrike" spc="-32" dirty="0"/>
              <a:t> </a:t>
            </a:r>
            <a:r>
              <a:rPr lang="en-US" sz="1400" b="0" strike="noStrike" spc="-1" dirty="0"/>
              <a:t>Authentication</a:t>
            </a:r>
            <a:r>
              <a:rPr lang="en-US" sz="1400" b="0" strike="noStrike" spc="194" dirty="0"/>
              <a:t> </a:t>
            </a:r>
            <a:r>
              <a:rPr lang="en-US" sz="1400" b="0" strike="noStrike" spc="-7" dirty="0"/>
              <a:t>done</a:t>
            </a:r>
            <a:r>
              <a:rPr lang="en-US" sz="1400" b="0" strike="noStrike" spc="111" dirty="0"/>
              <a:t> </a:t>
            </a:r>
            <a:r>
              <a:rPr lang="en-US" sz="1400" b="0" strike="noStrike" spc="-1" dirty="0"/>
              <a:t>using</a:t>
            </a:r>
            <a:r>
              <a:rPr lang="en-US" sz="1400" b="0" strike="noStrike" spc="117" dirty="0"/>
              <a:t> </a:t>
            </a:r>
            <a:r>
              <a:rPr lang="en-US" sz="1400" b="0" strike="noStrike" spc="4" dirty="0"/>
              <a:t>passport</a:t>
            </a:r>
            <a:endParaRPr lang="en-US" sz="1400" b="0" strike="noStrike" spc="-1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marL="240665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-1" dirty="0"/>
              <a:t>File</a:t>
            </a:r>
            <a:r>
              <a:rPr lang="en-US" sz="1400" b="0" strike="noStrike" spc="38" dirty="0"/>
              <a:t> </a:t>
            </a:r>
            <a:r>
              <a:rPr lang="en-US" sz="1400" b="0" strike="noStrike" spc="-15" dirty="0"/>
              <a:t>Upload</a:t>
            </a:r>
            <a:r>
              <a:rPr lang="en-US" sz="1400" b="0" strike="noStrike" spc="182" dirty="0"/>
              <a:t> </a:t>
            </a:r>
            <a:r>
              <a:rPr lang="en-US" sz="1400" b="0" strike="noStrike" spc="7" dirty="0"/>
              <a:t>–</a:t>
            </a:r>
            <a:r>
              <a:rPr lang="en-US" sz="1400" b="0" strike="noStrike" spc="38" dirty="0"/>
              <a:t> </a:t>
            </a:r>
            <a:r>
              <a:rPr lang="en-US" sz="1400" b="0" strike="noStrike" spc="7" dirty="0"/>
              <a:t>Socket</a:t>
            </a:r>
            <a:r>
              <a:rPr lang="en-US" sz="1400" b="0" strike="noStrike" spc="32" dirty="0"/>
              <a:t> </a:t>
            </a:r>
            <a:r>
              <a:rPr lang="en-US" sz="1400" b="0" strike="noStrike" spc="-7" dirty="0"/>
              <a:t>Programming</a:t>
            </a:r>
            <a:r>
              <a:rPr lang="en-US" sz="1400" b="0" strike="noStrike" spc="347" dirty="0"/>
              <a:t> </a:t>
            </a:r>
            <a:r>
              <a:rPr lang="en-US" sz="1400" b="0" strike="noStrike" spc="-7" dirty="0"/>
              <a:t>Using</a:t>
            </a:r>
            <a:r>
              <a:rPr lang="en-US" sz="1400" b="0" strike="noStrike" spc="197" dirty="0"/>
              <a:t> </a:t>
            </a:r>
            <a:r>
              <a:rPr lang="en-US" sz="1400" b="0" strike="noStrike" spc="12" dirty="0"/>
              <a:t>socket.io</a:t>
            </a:r>
            <a:endParaRPr lang="en-US" sz="1400" b="0" strike="noStrike" spc="-1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indent="-228600">
              <a:lnSpc>
                <a:spcPct val="90000"/>
              </a:lnSpc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marL="240665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7" dirty="0"/>
              <a:t>Encryption</a:t>
            </a:r>
            <a:r>
              <a:rPr lang="en-US" sz="1400" b="0" strike="noStrike" spc="92" dirty="0"/>
              <a:t> </a:t>
            </a:r>
            <a:r>
              <a:rPr lang="en-US" sz="1400" b="0" strike="noStrike" spc="7" dirty="0"/>
              <a:t>–</a:t>
            </a:r>
            <a:r>
              <a:rPr lang="en-US" sz="1400" b="0" strike="noStrike" spc="-35" dirty="0"/>
              <a:t> </a:t>
            </a:r>
            <a:r>
              <a:rPr lang="en-US" sz="1400" b="0" strike="noStrike" spc="-1" dirty="0"/>
              <a:t>using</a:t>
            </a:r>
            <a:r>
              <a:rPr lang="en-US" sz="1400" b="0" strike="noStrike" spc="111" dirty="0"/>
              <a:t> </a:t>
            </a:r>
            <a:r>
              <a:rPr lang="en-US" sz="1400" b="0" strike="noStrike" spc="-1" dirty="0"/>
              <a:t>Crypto</a:t>
            </a:r>
            <a:r>
              <a:rPr lang="en-US" sz="1400" b="0" strike="noStrike" spc="106" dirty="0"/>
              <a:t> </a:t>
            </a:r>
            <a:r>
              <a:rPr lang="en-US" sz="1400" b="0" strike="noStrike" spc="-15" dirty="0"/>
              <a:t>library,</a:t>
            </a:r>
            <a:r>
              <a:rPr lang="en-US" sz="1400" b="0" strike="noStrike" spc="168" dirty="0"/>
              <a:t> </a:t>
            </a:r>
            <a:r>
              <a:rPr lang="en-US" sz="1400" b="0" strike="noStrike" spc="7" dirty="0"/>
              <a:t>used</a:t>
            </a:r>
            <a:r>
              <a:rPr lang="en-US" sz="1400" b="0" strike="noStrike" spc="-41" dirty="0"/>
              <a:t> </a:t>
            </a:r>
            <a:r>
              <a:rPr lang="en-US" sz="1400" b="0" strike="noStrike" spc="4" dirty="0"/>
              <a:t>AES256</a:t>
            </a:r>
            <a:r>
              <a:rPr lang="en-US" sz="1400" b="0" strike="noStrike" spc="83" dirty="0"/>
              <a:t> </a:t>
            </a:r>
            <a:r>
              <a:rPr lang="en-US" sz="1400" b="0" strike="noStrike" spc="-1" dirty="0"/>
              <a:t>cbc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endParaRPr lang="en-US" sz="1400" b="0" strike="noStrike" spc="-1"/>
          </a:p>
          <a:p>
            <a:pPr marL="240665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-1" dirty="0"/>
              <a:t>Parallel</a:t>
            </a:r>
            <a:r>
              <a:rPr lang="en-US" sz="1400" b="0" strike="noStrike" spc="83" dirty="0"/>
              <a:t> </a:t>
            </a:r>
            <a:r>
              <a:rPr lang="en-US" sz="1400" spc="12" dirty="0"/>
              <a:t>Processing</a:t>
            </a:r>
            <a:endParaRPr lang="en-US" sz="1400" b="0" strike="noStrike" spc="-1" dirty="0"/>
          </a:p>
          <a:p>
            <a:pPr marL="697865" lvl="1" indent="-228600">
              <a:lnSpc>
                <a:spcPct val="90000"/>
              </a:lnSpc>
              <a:spcBef>
                <a:spcPts val="39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699120" algn="l"/>
              </a:tabLst>
            </a:pPr>
            <a:r>
              <a:rPr lang="en-US" sz="1400" b="0" strike="noStrike" spc="-12" dirty="0"/>
              <a:t>Implemented</a:t>
            </a:r>
            <a:r>
              <a:rPr lang="en-US" sz="1400" b="0" strike="noStrike" spc="333" dirty="0"/>
              <a:t> </a:t>
            </a:r>
            <a:r>
              <a:rPr lang="en-US" sz="1400" b="0" strike="noStrike" spc="-7" dirty="0"/>
              <a:t>parallel</a:t>
            </a:r>
            <a:r>
              <a:rPr lang="en-US" sz="1400" b="0" strike="noStrike" spc="188" dirty="0"/>
              <a:t> </a:t>
            </a:r>
            <a:r>
              <a:rPr lang="en-US" sz="1400" b="0" strike="noStrike" spc="-12" dirty="0"/>
              <a:t>downloading</a:t>
            </a:r>
            <a:r>
              <a:rPr lang="en-US" sz="1400" b="0" strike="noStrike" spc="253" dirty="0"/>
              <a:t> </a:t>
            </a:r>
            <a:r>
              <a:rPr lang="en-US" sz="1400" b="0" strike="noStrike" spc="-1" dirty="0"/>
              <a:t>using</a:t>
            </a:r>
            <a:r>
              <a:rPr lang="en-US" sz="1400" b="0" strike="noStrike" spc="111" dirty="0"/>
              <a:t> </a:t>
            </a:r>
            <a:r>
              <a:rPr lang="en-US" sz="1400" b="0" strike="noStrike" spc="-7" dirty="0"/>
              <a:t>Multithreading</a:t>
            </a:r>
            <a:endParaRPr lang="en-US" sz="1400" b="0" strike="noStrike" spc="-1" dirty="0"/>
          </a:p>
          <a:p>
            <a:pPr marL="697865" lvl="1" indent="-228600">
              <a:lnSpc>
                <a:spcPct val="90000"/>
              </a:lnSpc>
              <a:spcBef>
                <a:spcPts val="39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699120" algn="l"/>
              </a:tabLst>
            </a:pPr>
            <a:r>
              <a:rPr lang="en-US" sz="1400" b="0" strike="noStrike" spc="-1" dirty="0"/>
              <a:t>Used</a:t>
            </a:r>
            <a:r>
              <a:rPr lang="en-US" sz="1400" b="0" strike="noStrike" spc="77" dirty="0"/>
              <a:t> </a:t>
            </a:r>
            <a:r>
              <a:rPr lang="en-US" sz="1400" b="0" strike="noStrike" spc="4" dirty="0"/>
              <a:t>worker</a:t>
            </a:r>
            <a:r>
              <a:rPr lang="en-US" sz="1400" b="0" strike="noStrike" spc="63" dirty="0"/>
              <a:t> </a:t>
            </a:r>
            <a:r>
              <a:rPr lang="en-US" sz="1400" b="0" strike="noStrike" spc="-1" dirty="0"/>
              <a:t>pool</a:t>
            </a:r>
          </a:p>
          <a:p>
            <a:pPr marL="697865" lvl="1" indent="-228600">
              <a:lnSpc>
                <a:spcPct val="9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699120" algn="l"/>
              </a:tabLst>
            </a:pPr>
            <a:r>
              <a:rPr lang="en-US" sz="1400" b="0" strike="noStrike" spc="-1" dirty="0"/>
              <a:t>Thread</a:t>
            </a:r>
            <a:r>
              <a:rPr lang="en-US" sz="1400" b="0" strike="noStrike" spc="83" dirty="0"/>
              <a:t> </a:t>
            </a:r>
            <a:r>
              <a:rPr lang="en-US" sz="1400" b="0" strike="noStrike" spc="-1" dirty="0"/>
              <a:t>pool</a:t>
            </a:r>
            <a:r>
              <a:rPr lang="en-US" sz="1400" b="0" strike="noStrike" spc="83" dirty="0"/>
              <a:t> </a:t>
            </a:r>
            <a:r>
              <a:rPr lang="en-US" sz="1400" b="0" strike="noStrike" spc="7" dirty="0"/>
              <a:t>reused</a:t>
            </a:r>
            <a:endParaRPr lang="en-US" sz="1400" b="0" strike="noStrike" spc="-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600" indent="0">
              <a:tabLst>
                <a:tab pos="0" algn="l"/>
              </a:tabLst>
            </a:pPr>
            <a:r>
              <a:rPr lang="en-US" sz="5400" b="0" strike="noStrike" spc="-1"/>
              <a:t>Salient</a:t>
            </a:r>
            <a:r>
              <a:rPr lang="en-US" sz="5400" b="0" strike="noStrike" spc="-111"/>
              <a:t> </a:t>
            </a:r>
            <a:r>
              <a:rPr lang="en-US" sz="5400" b="0" strike="noStrike" spc="-26"/>
              <a:t>Features</a:t>
            </a:r>
            <a:endParaRPr lang="en-US" sz="5400" b="0" strike="noStrike" spc="-1"/>
          </a:p>
        </p:txBody>
      </p:sp>
      <p:pic>
        <p:nvPicPr>
          <p:cNvPr id="136" name="object 3"/>
          <p:cNvPicPr/>
          <p:nvPr/>
        </p:nvPicPr>
        <p:blipFill rotWithShape="1">
          <a:blip r:embed="rId2"/>
          <a:srcRect l="22871" r="103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bject 4"/>
          <p:cNvSpPr/>
          <p:nvPr/>
        </p:nvSpPr>
        <p:spPr>
          <a:xfrm>
            <a:off x="5297762" y="2706624"/>
            <a:ext cx="6251110" cy="34838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241200" indent="-228600">
              <a:lnSpc>
                <a:spcPct val="90000"/>
              </a:lnSpc>
              <a:spcBef>
                <a:spcPts val="99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700" b="0" strike="noStrike" spc="7"/>
              <a:t>Fault</a:t>
            </a:r>
            <a:r>
              <a:rPr lang="en-US" sz="1700" b="0" strike="noStrike" spc="-111"/>
              <a:t> </a:t>
            </a:r>
            <a:r>
              <a:rPr lang="en-US" sz="1700" b="0" strike="noStrike" spc="-35"/>
              <a:t>Tolerant</a:t>
            </a:r>
            <a:r>
              <a:rPr lang="en-US" sz="1700" b="0" strike="noStrike" spc="43"/>
              <a:t> </a:t>
            </a:r>
            <a:r>
              <a:rPr lang="en-US" sz="1700" b="0" strike="noStrike" spc="-1"/>
              <a:t>–</a:t>
            </a:r>
            <a:r>
              <a:rPr lang="en-US" sz="1700" b="0" strike="noStrike" spc="-7"/>
              <a:t> </a:t>
            </a:r>
            <a:r>
              <a:rPr lang="en-US" sz="1700" b="0" strike="noStrike" spc="4"/>
              <a:t>using</a:t>
            </a:r>
            <a:r>
              <a:rPr lang="en-US" sz="1700" b="0" strike="noStrike" spc="-86"/>
              <a:t> </a:t>
            </a:r>
            <a:r>
              <a:rPr lang="en-US" sz="1700" b="0" strike="noStrike" spc="-1"/>
              <a:t>try</a:t>
            </a:r>
            <a:r>
              <a:rPr lang="en-US" sz="1700" b="0" strike="noStrike" spc="-60"/>
              <a:t> </a:t>
            </a:r>
            <a:r>
              <a:rPr lang="en-US" sz="1700" b="0" strike="noStrike" spc="-7"/>
              <a:t>catch</a:t>
            </a:r>
            <a:endParaRPr lang="en-US" sz="1700" b="0" strike="noStrike" spc="-1"/>
          </a:p>
          <a:p>
            <a:pPr indent="-228600">
              <a:lnSpc>
                <a:spcPct val="90000"/>
              </a:lnSpc>
              <a:spcBef>
                <a:spcPts val="31"/>
              </a:spcBef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endParaRPr lang="en-US" sz="1700" b="0" strike="noStrike" spc="-1"/>
          </a:p>
          <a:p>
            <a:pPr marL="24120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700" b="0" strike="noStrike" spc="-1"/>
              <a:t>Lightweight</a:t>
            </a:r>
            <a:r>
              <a:rPr lang="en-US" sz="1700" b="0" strike="noStrike" spc="-97"/>
              <a:t> </a:t>
            </a:r>
            <a:r>
              <a:rPr lang="en-US" sz="1700" b="0" strike="noStrike" spc="-1"/>
              <a:t>–</a:t>
            </a:r>
            <a:r>
              <a:rPr lang="en-US" sz="1700" b="0" strike="noStrike" spc="-7"/>
              <a:t> </a:t>
            </a:r>
            <a:r>
              <a:rPr lang="en-US" sz="1700" b="0" strike="noStrike" spc="-12"/>
              <a:t>Express</a:t>
            </a:r>
            <a:r>
              <a:rPr lang="en-US" sz="1700" b="0" strike="noStrike" spc="7"/>
              <a:t> </a:t>
            </a:r>
            <a:r>
              <a:rPr lang="en-US" sz="1700" b="0" strike="noStrike" spc="-1"/>
              <a:t>used</a:t>
            </a:r>
            <a:r>
              <a:rPr lang="en-US" sz="1700" b="0" strike="noStrike" spc="-7"/>
              <a:t> for</a:t>
            </a:r>
            <a:r>
              <a:rPr lang="en-US" sz="1700" b="0" strike="noStrike" spc="7"/>
              <a:t> </a:t>
            </a:r>
            <a:r>
              <a:rPr lang="en-US" sz="1700" b="0" strike="noStrike" spc="-12"/>
              <a:t>rest</a:t>
            </a:r>
            <a:r>
              <a:rPr lang="en-US" sz="1700" b="0" strike="noStrike" spc="-32"/>
              <a:t> </a:t>
            </a:r>
            <a:r>
              <a:rPr lang="en-US" sz="1700" b="0" strike="noStrike" spc="-7"/>
              <a:t>protocol</a:t>
            </a:r>
            <a:endParaRPr lang="en-US" sz="1700" b="0" strike="noStrike" spc="-1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endParaRPr lang="en-US" sz="1700" b="0" strike="noStrike" spc="-1"/>
          </a:p>
          <a:p>
            <a:pPr marL="241200" indent="-228600">
              <a:lnSpc>
                <a:spcPct val="90000"/>
              </a:lnSpc>
              <a:spcBef>
                <a:spcPts val="143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700" b="0" strike="noStrike" spc="-26"/>
              <a:t>Memory</a:t>
            </a:r>
            <a:r>
              <a:rPr lang="en-US" sz="1700" b="0" strike="noStrike" spc="83"/>
              <a:t> </a:t>
            </a:r>
            <a:r>
              <a:rPr lang="en-US" sz="1700" b="0" strike="noStrike" spc="-1"/>
              <a:t>Optimized –</a:t>
            </a:r>
            <a:r>
              <a:rPr lang="en-US" sz="1700" b="0" strike="noStrike" spc="-7"/>
              <a:t> </a:t>
            </a:r>
            <a:r>
              <a:rPr lang="en-US" sz="1700" b="0" strike="noStrike" spc="-15"/>
              <a:t>Used</a:t>
            </a:r>
            <a:r>
              <a:rPr lang="en-US" sz="1700" b="0" strike="noStrike" spc="52"/>
              <a:t> </a:t>
            </a:r>
            <a:r>
              <a:rPr lang="en-US" sz="1700" b="0" strike="noStrike" spc="-7"/>
              <a:t>streams</a:t>
            </a:r>
            <a:r>
              <a:rPr lang="en-US" sz="1700" b="0" strike="noStrike" spc="12"/>
              <a:t> </a:t>
            </a:r>
            <a:r>
              <a:rPr lang="en-US" sz="1700" b="0" strike="noStrike" spc="4"/>
              <a:t>to</a:t>
            </a:r>
            <a:r>
              <a:rPr lang="en-US" sz="1700" b="0" strike="noStrike" spc="-86"/>
              <a:t> </a:t>
            </a:r>
            <a:r>
              <a:rPr lang="en-US" sz="1700" b="0" strike="noStrike" spc="-7"/>
              <a:t>read/write </a:t>
            </a:r>
            <a:r>
              <a:rPr lang="en-US" sz="1700" b="0" strike="noStrike" spc="-1"/>
              <a:t>data </a:t>
            </a:r>
            <a:r>
              <a:rPr lang="en-US" sz="1700" b="0" strike="noStrike" spc="-486"/>
              <a:t> </a:t>
            </a:r>
            <a:r>
              <a:rPr lang="en-US" sz="1700" b="0" strike="noStrike" spc="-7"/>
              <a:t>instead</a:t>
            </a:r>
            <a:r>
              <a:rPr lang="en-US" sz="1700" b="0" strike="noStrike" spc="-12"/>
              <a:t> </a:t>
            </a:r>
            <a:r>
              <a:rPr lang="en-US" sz="1700" b="0" strike="noStrike" spc="-15"/>
              <a:t>of</a:t>
            </a:r>
            <a:r>
              <a:rPr lang="en-US" sz="1700" b="0" strike="noStrike" spc="32"/>
              <a:t> </a:t>
            </a:r>
            <a:r>
              <a:rPr lang="en-US" sz="1700" b="0" strike="noStrike" spc="-1"/>
              <a:t>loading</a:t>
            </a:r>
            <a:r>
              <a:rPr lang="en-US" sz="1700" b="0" strike="noStrike" spc="-80"/>
              <a:t> </a:t>
            </a:r>
            <a:r>
              <a:rPr lang="en-US" sz="1700" b="0" strike="noStrike" spc="-1"/>
              <a:t>into</a:t>
            </a:r>
            <a:r>
              <a:rPr lang="en-US" sz="1700" b="0" strike="noStrike" spc="-80"/>
              <a:t> </a:t>
            </a:r>
            <a:r>
              <a:rPr lang="en-US" sz="1700" b="0" strike="noStrike" spc="-12"/>
              <a:t>memory</a:t>
            </a:r>
            <a:endParaRPr lang="en-US" sz="1700" b="0" strike="noStrike" spc="-1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endParaRPr lang="en-US" sz="1700" b="0" strike="noStrike" spc="-1"/>
          </a:p>
          <a:p>
            <a:pPr marL="24120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700" b="0" strike="noStrike" spc="-7"/>
              <a:t>Persistent</a:t>
            </a:r>
            <a:r>
              <a:rPr lang="en-US" sz="1700" b="0" strike="noStrike" spc="-26"/>
              <a:t> </a:t>
            </a:r>
            <a:r>
              <a:rPr lang="en-US" sz="1700" b="0" strike="noStrike" spc="-1"/>
              <a:t>–</a:t>
            </a:r>
            <a:r>
              <a:rPr lang="en-US" sz="1700" b="0" strike="noStrike" spc="-12"/>
              <a:t> </a:t>
            </a:r>
            <a:r>
              <a:rPr lang="en-US" sz="1700" b="0" strike="noStrike" spc="-1"/>
              <a:t>used</a:t>
            </a:r>
            <a:r>
              <a:rPr lang="en-US" sz="1700" b="0" strike="noStrike" spc="-7"/>
              <a:t> </a:t>
            </a:r>
            <a:r>
              <a:rPr lang="en-US" sz="1700" b="0" strike="noStrike" spc="4"/>
              <a:t>sqlite</a:t>
            </a:r>
            <a:r>
              <a:rPr lang="en-US" sz="1700" b="0" strike="noStrike" spc="-80"/>
              <a:t> </a:t>
            </a:r>
            <a:r>
              <a:rPr lang="en-US" sz="1700" b="0" strike="noStrike" spc="43"/>
              <a:t>db</a:t>
            </a:r>
            <a:endParaRPr lang="en-US" sz="1700" b="0" strike="noStrike" spc="-1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endParaRPr lang="en-US" sz="1700" b="0" strike="noStrike" spc="-1"/>
          </a:p>
          <a:p>
            <a:pPr marL="241200" indent="-228600">
              <a:lnSpc>
                <a:spcPct val="90000"/>
              </a:lnSpc>
              <a:spcBef>
                <a:spcPts val="144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700" b="0" strike="noStrike" spc="-7"/>
              <a:t>ORM</a:t>
            </a:r>
            <a:r>
              <a:rPr lang="en-US" sz="1700" b="0" strike="noStrike" spc="12"/>
              <a:t> </a:t>
            </a:r>
            <a:r>
              <a:rPr lang="en-US" sz="1700" b="0" strike="noStrike" spc="-1"/>
              <a:t>mapper</a:t>
            </a:r>
            <a:r>
              <a:rPr lang="en-US" sz="1700" b="0" strike="noStrike" spc="-46"/>
              <a:t> </a:t>
            </a:r>
            <a:r>
              <a:rPr lang="en-US" sz="1700" b="0" strike="noStrike" spc="-1"/>
              <a:t>used</a:t>
            </a:r>
            <a:r>
              <a:rPr lang="en-US" sz="1700" b="0" strike="noStrike" spc="-80"/>
              <a:t> </a:t>
            </a:r>
            <a:r>
              <a:rPr lang="en-US" sz="1700" b="0" strike="noStrike" spc="-7"/>
              <a:t>for</a:t>
            </a:r>
            <a:r>
              <a:rPr lang="en-US" sz="1700" b="0" strike="noStrike" spc="43"/>
              <a:t> </a:t>
            </a:r>
            <a:r>
              <a:rPr lang="en-US" sz="1700" b="0" strike="noStrike" spc="-1"/>
              <a:t>conerting</a:t>
            </a:r>
            <a:r>
              <a:rPr lang="en-US" sz="1700" b="0" strike="noStrike" spc="-75"/>
              <a:t> </a:t>
            </a:r>
            <a:r>
              <a:rPr lang="en-US" sz="1700" b="0" strike="noStrike" spc="-7"/>
              <a:t>classes</a:t>
            </a:r>
            <a:r>
              <a:rPr lang="en-US" sz="1700" b="0" strike="noStrike" spc="18"/>
              <a:t> </a:t>
            </a:r>
            <a:r>
              <a:rPr lang="en-US" sz="1700" b="0" strike="noStrike" spc="4"/>
              <a:t>to</a:t>
            </a:r>
            <a:r>
              <a:rPr lang="en-US" sz="1700" b="0" strike="noStrike" spc="-7"/>
              <a:t> </a:t>
            </a:r>
            <a:r>
              <a:rPr lang="en-US" sz="1700" b="0" strike="noStrike" spc="-15"/>
              <a:t>DB</a:t>
            </a:r>
            <a:r>
              <a:rPr lang="en-US" sz="1700" b="0" strike="noStrike" spc="18"/>
              <a:t> </a:t>
            </a:r>
            <a:r>
              <a:rPr lang="en-US" sz="1700" b="0" strike="noStrike" spc="-1"/>
              <a:t>and</a:t>
            </a:r>
            <a:r>
              <a:rPr lang="en-US" sz="1700" b="0" strike="noStrike" spc="-80"/>
              <a:t> </a:t>
            </a:r>
            <a:r>
              <a:rPr lang="en-US" sz="1700" b="0" strike="noStrike" spc="-32"/>
              <a:t>vice </a:t>
            </a:r>
            <a:r>
              <a:rPr lang="en-US" sz="1700" b="0" strike="noStrike" spc="-486"/>
              <a:t> </a:t>
            </a:r>
            <a:r>
              <a:rPr lang="en-US" sz="1700" b="0" strike="noStrike" spc="-26"/>
              <a:t>versa</a:t>
            </a:r>
            <a:r>
              <a:rPr lang="en-US" sz="1700" b="0" strike="noStrike" spc="58"/>
              <a:t> </a:t>
            </a:r>
            <a:r>
              <a:rPr lang="en-US" sz="1700" b="0" strike="noStrike" spc="-1"/>
              <a:t>–</a:t>
            </a:r>
            <a:r>
              <a:rPr lang="en-US" sz="1700" b="0" strike="noStrike" spc="-7"/>
              <a:t> Using</a:t>
            </a:r>
            <a:r>
              <a:rPr lang="en-US" sz="1700" b="0" strike="noStrike" spc="-1"/>
              <a:t> Sequalize</a:t>
            </a:r>
          </a:p>
          <a:p>
            <a:pPr indent="-228600">
              <a:lnSpc>
                <a:spcPct val="90000"/>
              </a:lnSpc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endParaRPr lang="en-US" sz="1700" b="0" strike="noStrike" spc="-1"/>
          </a:p>
          <a:p>
            <a:pPr marL="241200" indent="-228600">
              <a:lnSpc>
                <a:spcPct val="9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700" b="0" strike="noStrike" spc="-1"/>
              <a:t>Backup</a:t>
            </a:r>
            <a:r>
              <a:rPr lang="en-US" sz="1700" b="0" strike="noStrike" spc="-7"/>
              <a:t> </a:t>
            </a:r>
            <a:r>
              <a:rPr lang="en-US" sz="1700" b="0" strike="noStrike" spc="-15"/>
              <a:t>of</a:t>
            </a:r>
            <a:r>
              <a:rPr lang="en-US" sz="1700" b="0" strike="noStrike" spc="-32"/>
              <a:t> </a:t>
            </a:r>
            <a:r>
              <a:rPr lang="en-US" sz="1700" b="0" strike="noStrike" spc="-1"/>
              <a:t>data</a:t>
            </a:r>
            <a:r>
              <a:rPr lang="en-US" sz="1700" b="0" strike="noStrike" spc="-7"/>
              <a:t> </a:t>
            </a:r>
            <a:r>
              <a:rPr lang="en-US" sz="1700" b="0" strike="noStrike" spc="-1"/>
              <a:t>(file)</a:t>
            </a:r>
            <a:r>
              <a:rPr lang="en-US" sz="1700" b="0" strike="noStrike" spc="-46"/>
              <a:t> </a:t>
            </a:r>
            <a:r>
              <a:rPr lang="en-US" sz="1700" b="0" strike="noStrike" spc="-12"/>
              <a:t>created</a:t>
            </a:r>
            <a:r>
              <a:rPr lang="en-US" sz="1700" b="0" strike="noStrike" spc="58"/>
              <a:t> </a:t>
            </a:r>
            <a:r>
              <a:rPr lang="en-US" sz="1700" b="0" strike="noStrike" spc="-7"/>
              <a:t>incase</a:t>
            </a:r>
            <a:r>
              <a:rPr lang="en-US" sz="1700" b="0" strike="noStrike" spc="-12"/>
              <a:t> </a:t>
            </a:r>
            <a:r>
              <a:rPr lang="en-US" sz="1700" b="0" strike="noStrike" spc="-15"/>
              <a:t>of</a:t>
            </a:r>
            <a:r>
              <a:rPr lang="en-US" sz="1700" b="0" strike="noStrike" spc="-26"/>
              <a:t> </a:t>
            </a:r>
            <a:r>
              <a:rPr lang="en-US" sz="1700" b="0" strike="noStrike" spc="12"/>
              <a:t>n/w</a:t>
            </a:r>
            <a:r>
              <a:rPr lang="en-US" sz="1700" b="0" strike="noStrike" spc="-80"/>
              <a:t> </a:t>
            </a:r>
            <a:r>
              <a:rPr lang="en-US" sz="1700" b="0" strike="noStrike" spc="-1"/>
              <a:t>failure.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6000" y="438085"/>
            <a:ext cx="3598200" cy="116100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pos="0" algn="l"/>
              </a:tabLst>
            </a:pPr>
            <a:r>
              <a:rPr lang="en-IN" sz="4400" b="0" strike="noStrike" spc="-1" dirty="0">
                <a:solidFill>
                  <a:srgbClr val="000000"/>
                </a:solidFill>
                <a:latin typeface="Calibri Light"/>
              </a:rPr>
              <a:t>TESTING</a:t>
            </a:r>
            <a:endParaRPr lang="en-IN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6" name="object 3"/>
          <p:cNvPicPr/>
          <p:nvPr/>
        </p:nvPicPr>
        <p:blipFill>
          <a:blip r:embed="rId2"/>
          <a:stretch/>
        </p:blipFill>
        <p:spPr>
          <a:xfrm>
            <a:off x="0" y="12600"/>
            <a:ext cx="4151520" cy="6844320"/>
          </a:xfrm>
          <a:prstGeom prst="rect">
            <a:avLst/>
          </a:prstGeom>
          <a:ln w="0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ACCC86-15A8-BF9B-134D-10BF6253D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323" y="3217761"/>
            <a:ext cx="6505460" cy="345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DB43A3A-372A-8B21-DF0C-0905B584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07" y="1327048"/>
            <a:ext cx="6350794" cy="158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76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object 2"/>
          <p:cNvPicPr/>
          <p:nvPr/>
        </p:nvPicPr>
        <p:blipFill>
          <a:blip r:embed="rId2"/>
          <a:stretch/>
        </p:blipFill>
        <p:spPr>
          <a:xfrm>
            <a:off x="271080" y="1066680"/>
            <a:ext cx="11666160" cy="5451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bject 2"/>
          <p:cNvSpPr/>
          <p:nvPr/>
        </p:nvSpPr>
        <p:spPr>
          <a:xfrm>
            <a:off x="0" y="0"/>
            <a:ext cx="12191040" cy="1684800"/>
          </a:xfrm>
          <a:custGeom>
            <a:avLst/>
            <a:gdLst>
              <a:gd name="textAreaLeft" fmla="*/ 0 w 12191040"/>
              <a:gd name="textAreaRight" fmla="*/ 12192120 w 12191040"/>
              <a:gd name="textAreaTop" fmla="*/ 0 h 1684800"/>
              <a:gd name="textAreaBottom" fmla="*/ 1685880 h 1684800"/>
            </a:gdLst>
            <a:ahLst/>
            <a:cxnLst/>
            <a:rect l="textAreaLeft" t="textAreaTop" r="textAreaRight" b="textAreaBottom"/>
            <a:pathLst>
              <a:path w="12192000" h="1685925">
                <a:moveTo>
                  <a:pt x="0" y="1685925"/>
                </a:moveTo>
                <a:lnTo>
                  <a:pt x="12192000" y="1685925"/>
                </a:lnTo>
                <a:lnTo>
                  <a:pt x="12192000" y="0"/>
                </a:lnTo>
                <a:lnTo>
                  <a:pt x="0" y="0"/>
                </a:lnTo>
                <a:lnTo>
                  <a:pt x="0" y="1685925"/>
                </a:lnTo>
                <a:close/>
              </a:path>
            </a:pathLst>
          </a:custGeom>
          <a:solidFill>
            <a:srgbClr val="25252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endParaRPr lang="en-IN" sz="1800" b="0" strike="noStrike" spc="-1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236600" y="586080"/>
            <a:ext cx="7815240" cy="116100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pos="0" algn="l"/>
              </a:tabLst>
            </a:pPr>
            <a:r>
              <a:rPr lang="en-IN" sz="3950" b="0" strike="noStrike" spc="7">
                <a:solidFill>
                  <a:srgbClr val="FFFFFF"/>
                </a:solidFill>
                <a:latin typeface="Calibri Light"/>
              </a:rPr>
              <a:t>UDP</a:t>
            </a:r>
            <a:r>
              <a:rPr lang="en-IN" sz="3950" b="0" strike="noStrike" spc="-7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-15">
                <a:solidFill>
                  <a:srgbClr val="FFFFFF"/>
                </a:solidFill>
                <a:latin typeface="Calibri Light"/>
              </a:rPr>
              <a:t>Peer</a:t>
            </a:r>
            <a:r>
              <a:rPr lang="en-IN" sz="3950" b="0" strike="noStrike" spc="43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-46">
                <a:solidFill>
                  <a:srgbClr val="FFFFFF"/>
                </a:solidFill>
                <a:latin typeface="Calibri Light"/>
              </a:rPr>
              <a:t>to</a:t>
            </a:r>
            <a:r>
              <a:rPr lang="en-IN" sz="3950" b="0" strike="noStrike" spc="89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-15">
                <a:solidFill>
                  <a:srgbClr val="FFFFFF"/>
                </a:solidFill>
                <a:latin typeface="Calibri Light"/>
              </a:rPr>
              <a:t>Peer</a:t>
            </a:r>
            <a:r>
              <a:rPr lang="en-IN" sz="3950" b="0" strike="noStrike" spc="43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-1">
                <a:solidFill>
                  <a:srgbClr val="FFFFFF"/>
                </a:solidFill>
                <a:latin typeface="Calibri Light"/>
              </a:rPr>
              <a:t>Secure</a:t>
            </a:r>
            <a:r>
              <a:rPr lang="en-IN" sz="3950" b="0" strike="noStrike" spc="46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-41">
                <a:solidFill>
                  <a:srgbClr val="FFFFFF"/>
                </a:solidFill>
                <a:latin typeface="Calibri Light"/>
              </a:rPr>
              <a:t>Data</a:t>
            </a:r>
            <a:r>
              <a:rPr lang="en-IN" sz="3950" b="0" strike="noStrike" spc="143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-60">
                <a:solidFill>
                  <a:srgbClr val="FFFFFF"/>
                </a:solidFill>
                <a:latin typeface="Calibri Light"/>
              </a:rPr>
              <a:t>Transfer</a:t>
            </a:r>
            <a:endParaRPr lang="en-IN" sz="395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94" name="object 4"/>
          <p:cNvGrpSpPr/>
          <p:nvPr/>
        </p:nvGrpSpPr>
        <p:grpSpPr>
          <a:xfrm>
            <a:off x="0" y="1685880"/>
            <a:ext cx="12191040" cy="5171040"/>
            <a:chOff x="0" y="1685880"/>
            <a:chExt cx="12191040" cy="5171040"/>
          </a:xfrm>
        </p:grpSpPr>
        <p:sp>
          <p:nvSpPr>
            <p:cNvPr id="95" name="object 5"/>
            <p:cNvSpPr/>
            <p:nvPr/>
          </p:nvSpPr>
          <p:spPr>
            <a:xfrm>
              <a:off x="0" y="1685880"/>
              <a:ext cx="12191040" cy="5171040"/>
            </a:xfrm>
            <a:custGeom>
              <a:avLst/>
              <a:gdLst>
                <a:gd name="textAreaLeft" fmla="*/ 0 w 12191040"/>
                <a:gd name="textAreaRight" fmla="*/ 12192120 w 12191040"/>
                <a:gd name="textAreaTop" fmla="*/ 0 h 5171040"/>
                <a:gd name="textAreaBottom" fmla="*/ 5172120 h 5171040"/>
              </a:gdLst>
              <a:ahLst/>
              <a:cxnLst/>
              <a:rect l="textAreaLeft" t="textAreaTop" r="textAreaRight" b="textAreaBottom"/>
              <a:pathLst>
                <a:path w="12192000" h="5172075">
                  <a:moveTo>
                    <a:pt x="12192000" y="0"/>
                  </a:moveTo>
                  <a:lnTo>
                    <a:pt x="0" y="0"/>
                  </a:lnTo>
                  <a:lnTo>
                    <a:pt x="0" y="5172075"/>
                  </a:lnTo>
                  <a:lnTo>
                    <a:pt x="12192000" y="517207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F1F1F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000000"/>
                </a:solidFill>
                <a:latin typeface="Arial"/>
                <a:ea typeface="DejaVu Sans"/>
              </a:endParaRPr>
            </a:p>
          </p:txBody>
        </p:sp>
        <p:sp>
          <p:nvSpPr>
            <p:cNvPr id="96" name="object 6"/>
            <p:cNvSpPr/>
            <p:nvPr/>
          </p:nvSpPr>
          <p:spPr>
            <a:xfrm>
              <a:off x="1152360" y="2009880"/>
              <a:ext cx="456120" cy="46440"/>
            </a:xfrm>
            <a:custGeom>
              <a:avLst/>
              <a:gdLst>
                <a:gd name="textAreaLeft" fmla="*/ 0 w 456120"/>
                <a:gd name="textAreaRight" fmla="*/ 457200 w 456120"/>
                <a:gd name="textAreaTop" fmla="*/ 0 h 46440"/>
                <a:gd name="textAreaBottom" fmla="*/ 47520 h 46440"/>
              </a:gdLst>
              <a:ahLst/>
              <a:cxnLst/>
              <a:rect l="textAreaLeft" t="textAreaTop" r="textAreaRight" b="textAreaBottom"/>
              <a:pathLst>
                <a:path w="457200" h="47625">
                  <a:moveTo>
                    <a:pt x="457200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457200" y="47625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0" tIns="0" rIns="0" bIns="0" anchor="t">
              <a:noAutofit/>
            </a:bodyPr>
            <a:lstStyle/>
            <a:p>
              <a:pPr>
                <a:lnSpc>
                  <a:spcPct val="100000"/>
                </a:lnSpc>
              </a:pPr>
              <a:endParaRPr lang="en-IN" sz="1800" b="0" strike="noStrike" spc="-1">
                <a:solidFill>
                  <a:srgbClr val="FFFFFF"/>
                </a:solidFill>
                <a:latin typeface="Arial"/>
                <a:ea typeface="DejaVu Sans"/>
              </a:endParaRPr>
            </a:p>
          </p:txBody>
        </p:sp>
      </p:grpSp>
      <p:sp>
        <p:nvSpPr>
          <p:cNvPr id="97" name="object 7"/>
          <p:cNvSpPr/>
          <p:nvPr/>
        </p:nvSpPr>
        <p:spPr>
          <a:xfrm>
            <a:off x="1235520" y="2206080"/>
            <a:ext cx="9623520" cy="3153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8240" rIns="0" bIns="0" anchor="t">
            <a:spAutoFit/>
          </a:bodyPr>
          <a:lstStyle/>
          <a:p>
            <a:pPr marL="183600" indent="-171360">
              <a:lnSpc>
                <a:spcPts val="2180"/>
              </a:lnSpc>
              <a:spcBef>
                <a:spcPts val="380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project</a:t>
            </a:r>
            <a:r>
              <a:rPr lang="en-IN" sz="2000" b="0" strike="noStrike" spc="7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aims</a:t>
            </a:r>
            <a:r>
              <a:rPr lang="en-IN" sz="20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implement</a:t>
            </a:r>
            <a:r>
              <a:rPr lang="en-IN" sz="2000" b="0" strike="noStrike" spc="-7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secure,</a:t>
            </a:r>
            <a:r>
              <a:rPr lang="en-IN" sz="2000" b="0" strike="noStrike" spc="2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high-speed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peer-to-peer</a:t>
            </a:r>
            <a:r>
              <a:rPr lang="en-IN" sz="2000" b="0" strike="noStrike" spc="11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r>
              <a:rPr lang="en-IN" sz="2000" b="0" strike="noStrike" spc="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2000" b="0" strike="noStrike" spc="43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between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two </a:t>
            </a:r>
            <a:r>
              <a:rPr lang="en-IN" sz="2000" b="0" strike="noStrike" spc="-4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agents</a:t>
            </a:r>
            <a:r>
              <a:rPr lang="en-IN" sz="2000" b="0" strike="noStrike" spc="-5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(Data</a:t>
            </a:r>
            <a:r>
              <a:rPr lang="en-IN" sz="2000" b="0" strike="noStrike" spc="-15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Foundation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Partner)</a:t>
            </a:r>
            <a:r>
              <a:rPr lang="en-IN" sz="2000" b="0" strike="noStrike" spc="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using</a:t>
            </a:r>
            <a:r>
              <a:rPr lang="en-IN" sz="2000" b="0" strike="noStrike" spc="-6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NodeJS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servers.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0840" indent="-228600">
              <a:lnSpc>
                <a:spcPct val="100000"/>
              </a:lnSpc>
              <a:spcBef>
                <a:spcPts val="714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2000" b="0" strike="noStrike" spc="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uses</a:t>
            </a:r>
            <a:r>
              <a:rPr lang="en-IN" sz="2000" b="0" strike="noStrike" spc="24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UDP</a:t>
            </a:r>
            <a:r>
              <a:rPr lang="en-IN" sz="2000" b="0" strike="noStrike" spc="-7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for</a:t>
            </a:r>
            <a:r>
              <a:rPr lang="en-IN" sz="2000" b="0" strike="noStrike" spc="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r>
              <a:rPr lang="en-IN" sz="2000" b="0" strike="noStrike" spc="-7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TCP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for</a:t>
            </a:r>
            <a:r>
              <a:rPr lang="en-IN" sz="2000" b="0" strike="noStrike" spc="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quality</a:t>
            </a:r>
            <a:r>
              <a:rPr lang="en-IN" sz="2000" b="0" strike="noStrike" spc="43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control.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0840" indent="-228600">
              <a:lnSpc>
                <a:spcPts val="2290"/>
              </a:lnSpc>
              <a:spcBef>
                <a:spcPts val="754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project</a:t>
            </a:r>
            <a:r>
              <a:rPr lang="en-IN" sz="2000" b="0" strike="noStrike" spc="6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involves</a:t>
            </a:r>
            <a:r>
              <a:rPr lang="en-IN" sz="2000" b="0" strike="noStrike" spc="-4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creating</a:t>
            </a:r>
            <a:r>
              <a:rPr lang="en-IN" sz="2000" b="0" strike="noStrike" spc="1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r>
              <a:rPr lang="en-IN" sz="2000" b="0" strike="noStrike" spc="-6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41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2000" b="0" strike="noStrike" spc="3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Profiles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for</a:t>
            </a:r>
            <a:r>
              <a:rPr lang="en-IN" sz="2000" b="0" strike="noStrike" spc="3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each</a:t>
            </a:r>
            <a:r>
              <a:rPr lang="en-IN" sz="2000" b="0" strike="noStrike" spc="5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agent,</a:t>
            </a:r>
            <a:r>
              <a:rPr lang="en-IN" sz="2000" b="0" strike="noStrike" spc="-5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which include</a:t>
            </a:r>
            <a:r>
              <a:rPr lang="en-IN" sz="2000" b="0" strike="noStrike" spc="3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details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183600">
              <a:lnSpc>
                <a:spcPts val="2290"/>
              </a:lnSpc>
              <a:tabLst>
                <a:tab pos="240840" algn="l"/>
                <a:tab pos="241200" algn="l"/>
              </a:tabLst>
            </a:pP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u</a:t>
            </a:r>
            <a:r>
              <a:rPr lang="en-IN" sz="2000" b="0" strike="noStrike" spc="-26">
                <a:solidFill>
                  <a:srgbClr val="000000"/>
                </a:solidFill>
                <a:latin typeface="Calibri"/>
                <a:ea typeface="DejaVu Sans"/>
              </a:rPr>
              <a:t>c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h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as</a:t>
            </a:r>
            <a:r>
              <a:rPr lang="en-IN" sz="2000" b="0" strike="noStrike" spc="-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IP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en-IN" sz="2000" b="0" strike="noStrike" spc="-26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ss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lang="en-IN" sz="2000" b="0" strike="noStrike" spc="-13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h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lang="en-IN" sz="2000" b="0" strike="noStrike" spc="38">
                <a:solidFill>
                  <a:srgbClr val="000000"/>
                </a:solidFill>
                <a:latin typeface="Calibri"/>
                <a:ea typeface="DejaVu Sans"/>
              </a:rPr>
              <a:t>m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,</a:t>
            </a:r>
            <a:r>
              <a:rPr lang="en-IN" sz="2000" b="0" strike="noStrike" spc="-13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p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o</a:t>
            </a:r>
            <a:r>
              <a:rPr lang="en-IN" sz="2000" b="0" strike="noStrike" spc="-26">
                <a:solidFill>
                  <a:srgbClr val="000000"/>
                </a:solidFill>
                <a:latin typeface="Calibri"/>
                <a:ea typeface="DejaVu Sans"/>
              </a:rPr>
              <a:t>r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t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d</a:t>
            </a:r>
            <a:r>
              <a:rPr lang="en-IN" sz="2000" b="0" strike="noStrike" spc="-32">
                <a:solidFill>
                  <a:srgbClr val="000000"/>
                </a:solidFill>
                <a:latin typeface="Calibri"/>
                <a:ea typeface="DejaVu Sans"/>
              </a:rPr>
              <a:t>e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ta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i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l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s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183600" indent="-171360">
              <a:lnSpc>
                <a:spcPts val="2180"/>
              </a:lnSpc>
              <a:spcBef>
                <a:spcPts val="1009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 data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is initiated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by setting up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request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with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parameters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such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as </a:t>
            </a:r>
            <a:r>
              <a:rPr lang="en-IN" sz="2000" b="0" strike="noStrike" spc="-44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number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of</a:t>
            </a:r>
            <a:r>
              <a:rPr lang="en-IN" sz="2000" b="0" strike="noStrike" spc="-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threads,</a:t>
            </a:r>
            <a:r>
              <a:rPr lang="en-IN" sz="2000" b="0" strike="noStrike" spc="-6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IP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 addresses,</a:t>
            </a:r>
            <a:r>
              <a:rPr lang="en-IN" sz="2000" b="0" strike="noStrike" spc="-6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r>
              <a:rPr lang="en-IN" sz="2000" b="0" strike="noStrike" spc="-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schedule</a:t>
            </a:r>
            <a:r>
              <a:rPr lang="en-IN" sz="2000" b="0" strike="noStrike" spc="2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time.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0840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project</a:t>
            </a:r>
            <a:r>
              <a:rPr lang="en-IN" sz="2000" b="0" strike="noStrike" spc="63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includes</a:t>
            </a:r>
            <a:r>
              <a:rPr lang="en-IN" sz="2000" b="0" strike="noStrike" spc="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a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web-based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monitoring</a:t>
            </a:r>
            <a:r>
              <a:rPr lang="en-IN" sz="2000" b="0" strike="noStrike" spc="-5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system</a:t>
            </a:r>
            <a:r>
              <a:rPr lang="en-IN" sz="2000" b="0" strike="noStrike" spc="-12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to</a:t>
            </a:r>
            <a:r>
              <a:rPr lang="en-IN" sz="2000" b="0" strike="noStrike" spc="-97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monitor</a:t>
            </a:r>
            <a:r>
              <a:rPr lang="en-IN" sz="2000" b="0" strike="noStrike" spc="-10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r>
              <a:rPr lang="en-IN" sz="2000" b="0" strike="noStrike" spc="-7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21">
                <a:solidFill>
                  <a:srgbClr val="000000"/>
                </a:solidFill>
                <a:latin typeface="Calibri"/>
                <a:ea typeface="DejaVu Sans"/>
              </a:rPr>
              <a:t>transfer</a:t>
            </a:r>
            <a:r>
              <a:rPr lang="en-IN" sz="2000" b="0" strike="noStrike" spc="3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session.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  <a:p>
            <a:pPr marL="240840" indent="-228600">
              <a:lnSpc>
                <a:spcPct val="100000"/>
              </a:lnSpc>
              <a:spcBef>
                <a:spcPts val="754"/>
              </a:spcBef>
              <a:buClr>
                <a:srgbClr val="000000"/>
              </a:buClr>
              <a:buFont typeface="Arial MT"/>
              <a:buChar char="•"/>
              <a:tabLst>
                <a:tab pos="240840" algn="l"/>
                <a:tab pos="241200" algn="l"/>
              </a:tabLst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5">
                <a:solidFill>
                  <a:srgbClr val="000000"/>
                </a:solidFill>
                <a:latin typeface="Calibri"/>
                <a:ea typeface="DejaVu Sans"/>
              </a:rPr>
              <a:t>project</a:t>
            </a:r>
            <a:r>
              <a:rPr lang="en-IN" sz="2000" b="0" strike="noStrike" spc="6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involves</a:t>
            </a:r>
            <a:r>
              <a:rPr lang="en-IN" sz="2000" b="0" strike="noStrike" spc="-4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integrating</a:t>
            </a:r>
            <a:r>
              <a:rPr lang="en-IN" sz="2000" b="0" strike="noStrike" spc="1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7">
                <a:solidFill>
                  <a:srgbClr val="000000"/>
                </a:solidFill>
                <a:latin typeface="Calibri"/>
                <a:ea typeface="DejaVu Sans"/>
              </a:rPr>
              <a:t>Data</a:t>
            </a:r>
            <a:r>
              <a:rPr lang="en-IN" sz="2000" b="0" strike="noStrike" spc="-66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7">
                <a:solidFill>
                  <a:srgbClr val="000000"/>
                </a:solidFill>
                <a:latin typeface="Calibri"/>
                <a:ea typeface="DejaVu Sans"/>
              </a:rPr>
              <a:t>Foundation</a:t>
            </a:r>
            <a:r>
              <a:rPr lang="en-IN" sz="2000" b="0" strike="noStrike" spc="-9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with</a:t>
            </a:r>
            <a:r>
              <a:rPr lang="en-IN" sz="2000" b="0" strike="noStrike" spc="5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the</a:t>
            </a:r>
            <a:r>
              <a:rPr lang="en-IN" sz="2000" b="0" strike="noStrike" spc="-35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2">
                <a:solidFill>
                  <a:srgbClr val="000000"/>
                </a:solidFill>
                <a:latin typeface="Calibri"/>
                <a:ea typeface="DejaVu Sans"/>
              </a:rPr>
              <a:t>file</a:t>
            </a:r>
            <a:r>
              <a:rPr lang="en-IN" sz="2000" b="0" strike="noStrike" spc="38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4">
                <a:solidFill>
                  <a:srgbClr val="000000"/>
                </a:solidFill>
                <a:latin typeface="Calibri"/>
                <a:ea typeface="DejaVu Sans"/>
              </a:rPr>
              <a:t>system</a:t>
            </a:r>
            <a:r>
              <a:rPr lang="en-IN" sz="2000" b="0" strike="noStrike" spc="-120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and</a:t>
            </a:r>
            <a:r>
              <a:rPr lang="en-IN" sz="2000" b="0" strike="noStrike" spc="-92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n-IN" sz="2000" b="0" strike="noStrike" spc="-1">
                <a:solidFill>
                  <a:srgbClr val="000000"/>
                </a:solidFill>
                <a:latin typeface="Calibri"/>
                <a:ea typeface="DejaVu Sans"/>
              </a:rPr>
              <a:t>MinIO.</a:t>
            </a:r>
            <a:endParaRPr lang="en-IN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-868762" y="666203"/>
            <a:ext cx="5713286" cy="4962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0" algn="ctr">
              <a:tabLst>
                <a:tab pos="0" algn="l"/>
              </a:tabLst>
            </a:pPr>
            <a:endParaRPr lang="en-US" sz="1900" b="0" strike="noStrike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indent="0" algn="ctr">
              <a:tabLst>
                <a:tab pos="0" algn="l"/>
              </a:tabLst>
            </a:pPr>
            <a:endParaRPr lang="en-US" sz="1900" b="0" strike="noStrike" kern="1200" spc="-1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1195705" algn="ctr">
              <a:tabLst>
                <a:tab pos="0" algn="l"/>
              </a:tabLst>
            </a:pPr>
            <a:r>
              <a:rPr lang="en-US" sz="3200" kern="1200" spc="-4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200" kern="1200" spc="-86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</a:t>
            </a:r>
            <a:r>
              <a:rPr lang="en-US" sz="3200" kern="1200" spc="-32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200" kern="1200" spc="-2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3200" kern="1200" spc="-32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3200" kern="1200" spc="7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</a:t>
            </a:r>
            <a:r>
              <a:rPr lang="en-US" sz="3200" kern="1200" spc="12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</a:t>
            </a:r>
            <a:r>
              <a:rPr lang="en-US" sz="3200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 </a:t>
            </a:r>
            <a:r>
              <a:rPr lang="en-US" sz="3200" b="0" strike="noStrike" kern="1200" spc="-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0" strike="noStrike" kern="1200" spc="-15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</a:t>
            </a:r>
            <a:endParaRPr lang="en-US" sz="3200" b="0" strike="noStrike" kern="1200" spc="-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0" name="object 4"/>
          <p:cNvPicPr/>
          <p:nvPr/>
        </p:nvPicPr>
        <p:blipFill>
          <a:blip r:embed="rId2"/>
          <a:stretch/>
        </p:blipFill>
        <p:spPr>
          <a:xfrm>
            <a:off x="6048872" y="492573"/>
            <a:ext cx="4763444" cy="58807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287280" y="267840"/>
            <a:ext cx="4434480" cy="6583743"/>
          </a:xfrm>
          <a:prstGeom prst="rect">
            <a:avLst/>
          </a:prstGeom>
          <a:solidFill>
            <a:srgbClr val="404040"/>
          </a:solidFill>
          <a:ln w="25560">
            <a:solidFill>
              <a:srgbClr val="404040"/>
            </a:solidFill>
            <a:round/>
          </a:ln>
        </p:spPr>
        <p:txBody>
          <a:bodyPr lIns="0" tIns="0" rIns="0" bIns="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IN" sz="4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en-IN" sz="4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br>
              <a:rPr lang="en-IN" sz="3200" spc="-41" dirty="0">
                <a:solidFill>
                  <a:srgbClr val="FFFFFF"/>
                </a:solidFill>
                <a:latin typeface="Calibri Light"/>
              </a:rPr>
            </a:br>
            <a:br>
              <a:rPr lang="en-IN" sz="3200" spc="-41" dirty="0">
                <a:solidFill>
                  <a:srgbClr val="FFFFFF"/>
                </a:solidFill>
                <a:latin typeface="Calibri Light"/>
              </a:rPr>
            </a:br>
            <a:r>
              <a:rPr lang="en-IN" sz="3200" spc="-41" dirty="0">
                <a:solidFill>
                  <a:srgbClr val="FFFFFF"/>
                </a:solidFill>
                <a:latin typeface="Calibri Light"/>
              </a:rPr>
              <a:t>      </a:t>
            </a:r>
            <a:br>
              <a:rPr lang="en-IN" sz="3200" spc="-41" dirty="0">
                <a:solidFill>
                  <a:srgbClr val="FFFFFF"/>
                </a:solidFill>
                <a:latin typeface="Calibri Light"/>
              </a:rPr>
            </a:br>
            <a:r>
              <a:rPr lang="en-IN" sz="3200" spc="-41" dirty="0">
                <a:solidFill>
                  <a:srgbClr val="FFFFFF"/>
                </a:solidFill>
                <a:latin typeface="Calibri Light"/>
              </a:rPr>
              <a:t>      </a:t>
            </a:r>
            <a:r>
              <a:rPr lang="en-IN" sz="3200" b="1" spc="-41" dirty="0">
                <a:solidFill>
                  <a:srgbClr val="FFFFFF"/>
                </a:solidFill>
                <a:latin typeface="Calibri Light"/>
              </a:rPr>
              <a:t> </a:t>
            </a:r>
            <a:r>
              <a:rPr lang="en-IN" sz="3200" b="1" strike="noStrike" spc="-41" dirty="0">
                <a:solidFill>
                  <a:srgbClr val="FFFFFF"/>
                </a:solidFill>
                <a:latin typeface="Calibri Light"/>
              </a:rPr>
              <a:t>P</a:t>
            </a:r>
            <a:r>
              <a:rPr lang="en-IN" sz="3200" b="1" strike="noStrike" spc="-86" dirty="0">
                <a:solidFill>
                  <a:srgbClr val="FFFFFF"/>
                </a:solidFill>
                <a:latin typeface="Calibri Light"/>
              </a:rPr>
              <a:t>r</a:t>
            </a:r>
            <a:r>
              <a:rPr lang="en-IN" sz="3200" b="1" strike="noStrike" spc="-32" dirty="0">
                <a:solidFill>
                  <a:srgbClr val="FFFFFF"/>
                </a:solidFill>
                <a:latin typeface="Calibri Light"/>
              </a:rPr>
              <a:t>o</a:t>
            </a:r>
            <a:r>
              <a:rPr lang="en-IN" sz="3200" b="1" strike="noStrike" spc="-21" dirty="0">
                <a:solidFill>
                  <a:srgbClr val="FFFFFF"/>
                </a:solidFill>
                <a:latin typeface="Calibri Light"/>
              </a:rPr>
              <a:t>p</a:t>
            </a:r>
            <a:r>
              <a:rPr lang="en-IN" sz="3200" b="1" strike="noStrike" spc="-32" dirty="0">
                <a:solidFill>
                  <a:srgbClr val="FFFFFF"/>
                </a:solidFill>
                <a:latin typeface="Calibri Light"/>
              </a:rPr>
              <a:t>o</a:t>
            </a:r>
            <a:r>
              <a:rPr lang="en-IN" sz="3200" b="1" strike="noStrike" spc="7" dirty="0">
                <a:solidFill>
                  <a:srgbClr val="FFFFFF"/>
                </a:solidFill>
                <a:latin typeface="Calibri Light"/>
              </a:rPr>
              <a:t>s</a:t>
            </a:r>
            <a:r>
              <a:rPr lang="en-IN" sz="3200" b="1" strike="noStrike" spc="12" dirty="0">
                <a:solidFill>
                  <a:srgbClr val="FFFFFF"/>
                </a:solidFill>
                <a:latin typeface="Calibri Light"/>
              </a:rPr>
              <a:t>e</a:t>
            </a:r>
            <a:r>
              <a:rPr lang="en-IN" sz="3200" b="1" strike="noStrike" spc="-1" dirty="0">
                <a:solidFill>
                  <a:srgbClr val="FFFFFF"/>
                </a:solidFill>
                <a:latin typeface="Calibri Light"/>
              </a:rPr>
              <a:t>d</a:t>
            </a:r>
            <a:r>
              <a:rPr lang="en-IN" sz="3200" b="1" spc="-1" dirty="0">
                <a:solidFill>
                  <a:srgbClr val="FFFFFF"/>
                </a:solidFill>
                <a:latin typeface="Calibri Light"/>
              </a:rPr>
              <a:t> </a:t>
            </a:r>
            <a:r>
              <a:rPr lang="en-IN" sz="3200" b="1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200" b="1" strike="noStrike" spc="-15" dirty="0">
                <a:solidFill>
                  <a:srgbClr val="FFFFFF"/>
                </a:solidFill>
                <a:latin typeface="Calibri Light"/>
              </a:rPr>
              <a:t>Solution</a:t>
            </a:r>
            <a:endParaRPr lang="en-IN" sz="3200" b="1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object 4"/>
          <p:cNvPicPr/>
          <p:nvPr/>
        </p:nvPicPr>
        <p:blipFill>
          <a:blip r:embed="rId2"/>
          <a:stretch/>
        </p:blipFill>
        <p:spPr>
          <a:xfrm>
            <a:off x="6483240" y="815760"/>
            <a:ext cx="3799440" cy="449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object 2"/>
          <p:cNvPicPr/>
          <p:nvPr/>
        </p:nvPicPr>
        <p:blipFill>
          <a:blip r:embed="rId2"/>
          <a:stretch/>
        </p:blipFill>
        <p:spPr>
          <a:xfrm>
            <a:off x="0" y="0"/>
            <a:ext cx="12191040" cy="1580040"/>
          </a:xfrm>
          <a:prstGeom prst="rect">
            <a:avLst/>
          </a:prstGeom>
          <a:ln w="0">
            <a:noFill/>
          </a:ln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451520" y="415440"/>
            <a:ext cx="2312280" cy="1161000"/>
          </a:xfrm>
          <a:prstGeom prst="rect">
            <a:avLst/>
          </a:prstGeom>
          <a:noFill/>
          <a:ln w="0">
            <a:noFill/>
          </a:ln>
        </p:spPr>
        <p:txBody>
          <a:bodyPr lIns="0" tIns="16560" rIns="0" bIns="0" anchor="t">
            <a:noAutofit/>
          </a:bodyPr>
          <a:lstStyle/>
          <a:p>
            <a:pPr marL="12600" indent="0">
              <a:lnSpc>
                <a:spcPct val="100000"/>
              </a:lnSpc>
              <a:spcBef>
                <a:spcPts val="130"/>
              </a:spcBef>
              <a:buNone/>
              <a:tabLst>
                <a:tab pos="0" algn="l"/>
              </a:tabLst>
            </a:pPr>
            <a:r>
              <a:rPr lang="en-IN" sz="3950" b="0" strike="noStrike" spc="-21">
                <a:solidFill>
                  <a:srgbClr val="FFFFFF"/>
                </a:solidFill>
                <a:latin typeface="Calibri Light"/>
              </a:rPr>
              <a:t>Work</a:t>
            </a:r>
            <a:r>
              <a:rPr lang="en-IN" sz="3950" b="0" strike="noStrike" spc="-106">
                <a:solidFill>
                  <a:srgbClr val="FFFFFF"/>
                </a:solidFill>
                <a:latin typeface="Calibri Light"/>
              </a:rPr>
              <a:t> </a:t>
            </a:r>
            <a:r>
              <a:rPr lang="en-IN" sz="3950" b="0" strike="noStrike" spc="12">
                <a:solidFill>
                  <a:srgbClr val="FFFFFF"/>
                </a:solidFill>
                <a:latin typeface="Calibri Light"/>
              </a:rPr>
              <a:t>Done</a:t>
            </a:r>
            <a:endParaRPr lang="en-IN" sz="395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06" name="object 4"/>
          <p:cNvGraphicFramePr/>
          <p:nvPr>
            <p:extLst>
              <p:ext uri="{D42A27DB-BD31-4B8C-83A1-F6EECF244321}">
                <p14:modId xmlns:p14="http://schemas.microsoft.com/office/powerpoint/2010/main" val="1112258653"/>
              </p:ext>
            </p:extLst>
          </p:nvPr>
        </p:nvGraphicFramePr>
        <p:xfrm>
          <a:off x="637560" y="2346120"/>
          <a:ext cx="10928880" cy="4164267"/>
        </p:xfrm>
        <a:graphic>
          <a:graphicData uri="http://schemas.openxmlformats.org/drawingml/2006/table">
            <a:tbl>
              <a:tblPr/>
              <a:tblGrid>
                <a:gridCol w="1982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4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3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528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950" b="1" strike="noStrike" spc="12" dirty="0">
                          <a:solidFill>
                            <a:srgbClr val="FFFFFF"/>
                          </a:solidFill>
                          <a:latin typeface="Calibri"/>
                        </a:rPr>
                        <a:t>Feature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950" b="1" strike="noStrike" spc="4" dirty="0">
                          <a:solidFill>
                            <a:srgbClr val="FFFFFF"/>
                          </a:solidFill>
                          <a:latin typeface="Calibri"/>
                        </a:rPr>
                        <a:t>Description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950" b="1" strike="noStrike" spc="24" dirty="0">
                          <a:solidFill>
                            <a:srgbClr val="FFFFFF"/>
                          </a:solidFill>
                          <a:latin typeface="Calibri"/>
                        </a:rPr>
                        <a:t>Notes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950" b="1" strike="noStrike" spc="-12" dirty="0">
                          <a:solidFill>
                            <a:srgbClr val="FFFFFF"/>
                          </a:solidFill>
                          <a:latin typeface="Calibri"/>
                        </a:rPr>
                        <a:t>Ease</a:t>
                      </a:r>
                      <a:r>
                        <a:rPr lang="en-IN" sz="950" b="1" strike="noStrike" spc="77" dirty="0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lang="en-IN" sz="950" b="1" strike="noStrike" spc="4" dirty="0">
                          <a:solidFill>
                            <a:srgbClr val="FFFFFF"/>
                          </a:solidFill>
                          <a:latin typeface="Calibri"/>
                        </a:rPr>
                        <a:t>of</a:t>
                      </a:r>
                      <a:r>
                        <a:rPr lang="en-IN" sz="950" b="1" strike="noStrike" spc="-15" dirty="0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r>
                        <a:rPr lang="en-IN" sz="950" b="1" strike="noStrike" spc="7" dirty="0">
                          <a:solidFill>
                            <a:srgbClr val="FFFFFF"/>
                          </a:solidFill>
                          <a:latin typeface="Calibri"/>
                        </a:rPr>
                        <a:t>Deployment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95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Central </a:t>
                      </a:r>
                      <a:r>
                        <a:rPr lang="en-IN" sz="9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Server(DFS</a:t>
                      </a:r>
                      <a:r>
                        <a:rPr lang="en-IN" sz="950" b="0" strike="noStrike" spc="15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95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server)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This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central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server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that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maintains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comprehensive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list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institute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IDs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along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  <a:spcBef>
                          <a:spcPts val="14"/>
                        </a:spcBef>
                      </a:pP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their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corresponding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IP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addresses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secret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keys.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99000"/>
                        </a:lnSpc>
                        <a:spcBef>
                          <a:spcPts val="181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DFS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server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is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equipped with various functionalities,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such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as maintaining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 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detailed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history</a:t>
                      </a:r>
                      <a:r>
                        <a:rPr lang="en-IN" sz="800" b="0" strike="noStrike" spc="-2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all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transfers,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managing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institute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list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requests,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monitoring 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ongoing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data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transfers,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acting 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as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 intermediary between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sender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 </a:t>
                      </a:r>
                      <a:r>
                        <a:rPr lang="en-IN" sz="800" b="0" strike="noStrike" spc="-17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r>
                        <a:rPr lang="en-IN" sz="800" b="0" strike="noStrike" spc="-2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during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process.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lang="en-IN" sz="95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Moderate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6"/>
                        </a:spcBef>
                      </a:pPr>
                      <a:r>
                        <a:rPr lang="en-IN" sz="9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0000"/>
                        </a:lnSpc>
                        <a:spcBef>
                          <a:spcPts val="176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will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initiate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perform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handshake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process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prior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01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actual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99000"/>
                        </a:lnSpc>
                        <a:spcBef>
                          <a:spcPts val="184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equipped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multiple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functionalities,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such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as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initiating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 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requests,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securing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 communication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through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handshake and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encryption 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mechanisms,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monitoring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progress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transfer, and viewing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 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comprehensive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list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institutes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maintained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by</a:t>
                      </a:r>
                      <a:r>
                        <a:rPr lang="en-IN" sz="800" b="0" strike="noStrike" spc="-2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DFS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server.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76"/>
                        </a:spcBef>
                      </a:pPr>
                      <a:r>
                        <a:rPr lang="en-IN" sz="95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Moderate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84"/>
                        </a:spcBef>
                      </a:pPr>
                      <a:r>
                        <a:rPr lang="en-IN" sz="95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just">
                        <a:lnSpc>
                          <a:spcPct val="101000"/>
                        </a:lnSpc>
                        <a:spcBef>
                          <a:spcPts val="164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will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request</a:t>
                      </a:r>
                      <a:r>
                        <a:rPr lang="en-IN" sz="800" b="0" strike="noStrike" spc="-8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from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sender,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in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response, </a:t>
                      </a:r>
                      <a:r>
                        <a:rPr lang="en-IN" sz="800" b="0" strike="noStrike" spc="-16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perform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handshake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process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before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proceeding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data 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1000"/>
                        </a:lnSpc>
                        <a:spcBef>
                          <a:spcPts val="164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receiver 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is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equipped with several functionalities,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such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as accepting transfer 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requests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from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sender, ensuring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secure communication through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handshake </a:t>
                      </a:r>
                      <a:r>
                        <a:rPr lang="en-IN" sz="800" b="0" strike="noStrike" spc="-17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encryption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mechanisms,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monitoring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progress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transfer,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2705">
                        <a:lnSpc>
                          <a:spcPts val="901"/>
                        </a:lnSpc>
                      </a:pP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accessing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list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institutes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maintained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by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DFS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server.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84"/>
                        </a:spcBef>
                      </a:pPr>
                      <a:r>
                        <a:rPr lang="en-IN" sz="95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Moderate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640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en-IN" sz="95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Handshake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1000"/>
                        </a:lnSpc>
                        <a:spcBef>
                          <a:spcPts val="170"/>
                        </a:spcBef>
                      </a:pP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Handshake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validation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mechanism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that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established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between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DFS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server, </a:t>
                      </a:r>
                      <a:r>
                        <a:rPr lang="en-IN" sz="800" b="0" strike="noStrike" spc="-17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sender,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ensure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secure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authenticated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communication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before 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actual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takes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place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2705" algn="just">
                        <a:lnSpc>
                          <a:spcPct val="99000"/>
                        </a:lnSpc>
                        <a:spcBef>
                          <a:spcPts val="196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handshake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process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involves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logging</a:t>
                      </a:r>
                      <a:r>
                        <a:rPr lang="en-IN" sz="800" b="0" strike="noStrike" spc="-3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into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system 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retrieving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 comprehensive list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institutes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maintained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by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DFS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server. </a:t>
                      </a:r>
                      <a:r>
                        <a:rPr lang="en-IN" sz="800" b="0" strike="noStrike" spc="-17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This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process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enables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initiate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requests,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which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flow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through 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3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f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o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26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g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IN" sz="800" b="0" strike="noStrike" spc="-75" dirty="0">
                          <a:solidFill>
                            <a:srgbClr val="000000"/>
                          </a:solidFill>
                          <a:latin typeface="Calibri"/>
                        </a:rPr>
                        <a:t>v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lang="en-IN" sz="95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048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96"/>
                        </a:spcBef>
                      </a:pPr>
                      <a:r>
                        <a:rPr lang="en-IN" sz="95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95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95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0165" algn="just">
                        <a:lnSpc>
                          <a:spcPct val="100000"/>
                        </a:lnSpc>
                        <a:spcBef>
                          <a:spcPts val="196"/>
                        </a:spcBef>
                      </a:pP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between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initiated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by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0165" algn="just">
                        <a:lnSpc>
                          <a:spcPct val="100000"/>
                        </a:lnSpc>
                        <a:spcBef>
                          <a:spcPts val="14"/>
                        </a:spcBef>
                      </a:pP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performing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handshake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process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receiver,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progress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0165" algn="just">
                        <a:lnSpc>
                          <a:spcPct val="97000"/>
                        </a:lnSpc>
                        <a:spcBef>
                          <a:spcPts val="40"/>
                        </a:spcBef>
                      </a:pP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can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monitored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through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tabs.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uses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UDP</a:t>
                      </a:r>
                      <a:r>
                        <a:rPr lang="en-IN" sz="800" b="0" strike="noStrike" spc="-8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for 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TCP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quality</a:t>
                      </a:r>
                      <a:r>
                        <a:rPr lang="en-IN" sz="800" b="0" strike="noStrike" spc="-2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control,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DFS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server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maintains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list</a:t>
                      </a:r>
                      <a:r>
                        <a:rPr lang="en-IN" sz="800" b="0" strike="noStrike" spc="-8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 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institute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IDs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along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with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their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corresponding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IP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 addresses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secret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keys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for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0165" algn="just">
                        <a:lnSpc>
                          <a:spcPct val="100000"/>
                        </a:lnSpc>
                        <a:spcBef>
                          <a:spcPts val="14"/>
                        </a:spcBef>
                      </a:pPr>
                      <a:r>
                        <a:rPr lang="en-IN" sz="800" b="0" strike="noStrike" spc="43" dirty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u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r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 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lang="en-IN" sz="800" b="0" strike="noStrike" spc="-9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3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u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h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o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m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un</a:t>
                      </a:r>
                      <a:r>
                        <a:rPr lang="en-IN" sz="80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c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t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i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o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n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196"/>
                        </a:spcBef>
                      </a:pP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After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selecting</a:t>
                      </a:r>
                      <a:r>
                        <a:rPr lang="en-IN" sz="800" b="0" strike="noStrike" spc="-4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file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folder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transfer,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it</a:t>
                      </a:r>
                      <a:r>
                        <a:rPr lang="en-IN" sz="800" b="0" strike="noStrike" spc="-8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will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divided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into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multiple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chunks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2705">
                        <a:lnSpc>
                          <a:spcPct val="100000"/>
                        </a:lnSpc>
                        <a:spcBef>
                          <a:spcPts val="14"/>
                        </a:spcBef>
                      </a:pP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encrypted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secure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transfer.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These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encrypted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chunks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will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52705">
                        <a:lnSpc>
                          <a:spcPct val="97000"/>
                        </a:lnSpc>
                        <a:spcBef>
                          <a:spcPts val="40"/>
                        </a:spcBef>
                      </a:pP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transferred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in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parallel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 receiver. Once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all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chunks have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been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successfully 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received,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 err="1">
                          <a:solidFill>
                            <a:srgbClr val="000000"/>
                          </a:solidFill>
                          <a:latin typeface="Calibri"/>
                        </a:rPr>
                        <a:t>theywill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be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decrypted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merged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back</a:t>
                      </a:r>
                      <a:r>
                        <a:rPr lang="en-IN" sz="800" b="0" strike="noStrike" spc="-3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into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file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folder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on </a:t>
                      </a:r>
                      <a:r>
                        <a:rPr lang="en-IN" sz="800" b="0" strike="noStrike" spc="-16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receiver's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end.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196"/>
                        </a:spcBef>
                      </a:pPr>
                      <a:r>
                        <a:rPr lang="en-IN" sz="95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440">
                <a:tc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en-IN" sz="95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950" b="0" strike="noStrike" spc="-4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95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Encryption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0165">
                        <a:lnSpc>
                          <a:spcPct val="101000"/>
                        </a:lnSpc>
                        <a:spcBef>
                          <a:spcPts val="184"/>
                        </a:spcBef>
                      </a:pP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it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crucial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aspect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</a:t>
                      </a:r>
                      <a:r>
                        <a:rPr lang="en-IN" sz="800" b="0" strike="noStrike" spc="-6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secure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transfer,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and</a:t>
                      </a:r>
                      <a:r>
                        <a:rPr lang="en-IN" sz="800" b="0" strike="noStrike" spc="7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encryption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mechanisms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are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in </a:t>
                      </a:r>
                      <a:r>
                        <a:rPr lang="en-IN" sz="800" b="0" strike="noStrike" spc="-17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place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ensure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that the data being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transferred 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is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secure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and protected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from 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unauthorized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access.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2705">
                        <a:lnSpc>
                          <a:spcPct val="99000"/>
                        </a:lnSpc>
                        <a:spcBef>
                          <a:spcPts val="204"/>
                        </a:spcBef>
                      </a:pP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file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folder</a:t>
                      </a:r>
                      <a:r>
                        <a:rPr lang="en-IN" sz="800" b="0" strike="noStrike" spc="-9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selected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for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-5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encrypted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ensure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that</a:t>
                      </a:r>
                      <a:r>
                        <a:rPr lang="en-IN" sz="800" b="0" strike="noStrike" spc="-8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remains 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24" dirty="0">
                          <a:solidFill>
                            <a:srgbClr val="000000"/>
                          </a:solidFill>
                          <a:latin typeface="Calibri"/>
                        </a:rPr>
                        <a:t>secure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during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transfer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process.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The encryption ensures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that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 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data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remains </a:t>
                      </a:r>
                      <a:r>
                        <a:rPr lang="en-IN" sz="800" b="0" strike="noStrike" spc="-17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protected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from any unauthorized access, providing </a:t>
                      </a:r>
                      <a:r>
                        <a:rPr lang="en-IN" sz="800" b="0" strike="noStrike" spc="26" dirty="0">
                          <a:solidFill>
                            <a:srgbClr val="000000"/>
                          </a:solidFill>
                          <a:latin typeface="Calibri"/>
                        </a:rPr>
                        <a:t>an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additional layer 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of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security </a:t>
                      </a:r>
                      <a:r>
                        <a:rPr lang="en-IN" sz="800" b="0" strike="noStrike" spc="-171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to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transfer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process.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Once</a:t>
                      </a:r>
                      <a:r>
                        <a:rPr lang="en-IN" sz="800" b="0" strike="noStrike" spc="7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4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data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reaches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the</a:t>
                      </a:r>
                      <a:r>
                        <a:rPr lang="en-IN" sz="800" b="0" strike="noStrike" spc="-66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receiver's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end,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it</a:t>
                      </a:r>
                      <a:r>
                        <a:rPr lang="en-IN" sz="800" b="0" strike="noStrike" spc="-80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is</a:t>
                      </a:r>
                      <a:r>
                        <a:rPr lang="en-IN" sz="800" b="0" strike="noStrike" spc="-5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decrypted</a:t>
                      </a:r>
                      <a:r>
                        <a:rPr lang="en-IN" sz="800" b="0" strike="noStrike" spc="-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to 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restore</a:t>
                      </a:r>
                      <a:r>
                        <a:rPr lang="en-IN" sz="800" b="0" strike="noStrike" spc="-7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it</a:t>
                      </a:r>
                      <a:r>
                        <a:rPr lang="en-IN" sz="800" b="0" strike="noStrike" spc="-15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21" dirty="0">
                          <a:solidFill>
                            <a:srgbClr val="000000"/>
                          </a:solidFill>
                          <a:latin typeface="Calibri"/>
                        </a:rPr>
                        <a:t>to 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its</a:t>
                      </a:r>
                      <a:r>
                        <a:rPr lang="en-IN" sz="800" b="0" strike="noStrike" spc="12" dirty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en-IN" sz="800" b="0" strike="noStrike" spc="-7" dirty="0">
                          <a:solidFill>
                            <a:srgbClr val="000000"/>
                          </a:solidFill>
                          <a:latin typeface="Calibri"/>
                        </a:rPr>
                        <a:t>original</a:t>
                      </a:r>
                      <a:r>
                        <a:rPr lang="en-IN" sz="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 format.</a:t>
                      </a:r>
                      <a:endParaRPr lang="en-IN" sz="80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5524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lang="en-IN" sz="950" b="0" strike="noStrike" spc="18" dirty="0">
                          <a:solidFill>
                            <a:srgbClr val="000000"/>
                          </a:solidFill>
                          <a:latin typeface="Calibri"/>
                        </a:rPr>
                        <a:t>High</a:t>
                      </a:r>
                      <a:endParaRPr lang="en-IN" sz="950" b="0" strike="noStrike" spc="-1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92119" y="891540"/>
            <a:ext cx="4589493" cy="1578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600" indent="0">
              <a:tabLst>
                <a:tab pos="0" algn="l"/>
              </a:tabLst>
            </a:pPr>
            <a:r>
              <a:rPr lang="en-US" sz="4000" b="0" strike="noStrike" spc="-15" dirty="0"/>
              <a:t>DFS</a:t>
            </a:r>
            <a:r>
              <a:rPr lang="en-US" sz="4000" b="0" strike="noStrike" spc="-92" dirty="0"/>
              <a:t> </a:t>
            </a:r>
            <a:r>
              <a:rPr lang="en-US" sz="4000" b="0" strike="noStrike" spc="-1" dirty="0"/>
              <a:t>Server</a:t>
            </a:r>
          </a:p>
        </p:txBody>
      </p:sp>
      <p:pic>
        <p:nvPicPr>
          <p:cNvPr id="115" name="Picture 112" descr="Illuminated server room panel">
            <a:extLst>
              <a:ext uri="{FF2B5EF4-FFF2-40B4-BE49-F238E27FC236}">
                <a16:creationId xmlns:a16="http://schemas.microsoft.com/office/drawing/2014/main" id="{5FF43A56-5A29-E9F8-860C-0DDBDEB0B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4" r="23649" b="-3"/>
          <a:stretch/>
        </p:blipFill>
        <p:spPr>
          <a:xfrm>
            <a:off x="1" y="10"/>
            <a:ext cx="6832674" cy="6857990"/>
          </a:xfrm>
          <a:custGeom>
            <a:avLst/>
            <a:gdLst/>
            <a:ahLst/>
            <a:cxnLst/>
            <a:rect l="l" t="t" r="r" b="b"/>
            <a:pathLst>
              <a:path w="6832674" h="6858000">
                <a:moveTo>
                  <a:pt x="0" y="0"/>
                </a:moveTo>
                <a:lnTo>
                  <a:pt x="6832674" y="0"/>
                </a:lnTo>
                <a:lnTo>
                  <a:pt x="6749707" y="183520"/>
                </a:lnTo>
                <a:cubicBezTo>
                  <a:pt x="6327787" y="1181050"/>
                  <a:pt x="6094475" y="2277779"/>
                  <a:pt x="6094475" y="3429000"/>
                </a:cubicBezTo>
                <a:cubicBezTo>
                  <a:pt x="6094475" y="4580222"/>
                  <a:pt x="6327787" y="5676950"/>
                  <a:pt x="6749707" y="6674481"/>
                </a:cubicBezTo>
                <a:lnTo>
                  <a:pt x="683267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1" name="object 6"/>
          <p:cNvSpPr/>
          <p:nvPr/>
        </p:nvSpPr>
        <p:spPr>
          <a:xfrm>
            <a:off x="6892119" y="2630161"/>
            <a:ext cx="4589491" cy="33324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>
            <a:normAutofit/>
          </a:bodyPr>
          <a:lstStyle/>
          <a:p>
            <a:pPr marL="241200" indent="-228600">
              <a:lnSpc>
                <a:spcPct val="90000"/>
              </a:lnSpc>
              <a:spcBef>
                <a:spcPts val="12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1" dirty="0"/>
              <a:t>The</a:t>
            </a:r>
            <a:r>
              <a:rPr lang="en-US" sz="1400" b="0" strike="noStrike" spc="-46" dirty="0"/>
              <a:t> </a:t>
            </a:r>
            <a:r>
              <a:rPr lang="en-US" sz="1400" b="0" strike="noStrike" spc="4" dirty="0"/>
              <a:t>DFS</a:t>
            </a:r>
            <a:r>
              <a:rPr lang="en-US" sz="1400" b="0" strike="noStrike" spc="-35" dirty="0"/>
              <a:t> </a:t>
            </a:r>
            <a:r>
              <a:rPr lang="en-US" sz="1400" b="0" strike="noStrike" spc="-7" dirty="0"/>
              <a:t>server</a:t>
            </a:r>
            <a:r>
              <a:rPr lang="en-US" sz="1400" b="0" strike="noStrike" spc="26" dirty="0"/>
              <a:t> </a:t>
            </a:r>
            <a:r>
              <a:rPr lang="en-US" sz="1400" b="0" strike="noStrike" spc="-12" dirty="0"/>
              <a:t>will</a:t>
            </a:r>
            <a:r>
              <a:rPr lang="en-US" sz="1400" b="0" strike="noStrike" spc="-21" dirty="0"/>
              <a:t> </a:t>
            </a:r>
            <a:r>
              <a:rPr lang="en-US" sz="1400" b="0" strike="noStrike" spc="-1" dirty="0"/>
              <a:t>serve</a:t>
            </a:r>
            <a:r>
              <a:rPr lang="en-US" sz="1400" b="0" strike="noStrike" spc="26" dirty="0"/>
              <a:t> </a:t>
            </a:r>
            <a:r>
              <a:rPr lang="en-US" sz="1400" b="0" strike="noStrike" spc="4" dirty="0"/>
              <a:t>as</a:t>
            </a:r>
            <a:r>
              <a:rPr lang="en-US" sz="1400" b="0" strike="noStrike" spc="-46" dirty="0"/>
              <a:t> </a:t>
            </a:r>
            <a:r>
              <a:rPr lang="en-US" sz="1400" b="0" strike="noStrike" spc="4" dirty="0"/>
              <a:t>a</a:t>
            </a:r>
            <a:r>
              <a:rPr lang="en-US" sz="1400" b="0" strike="noStrike" spc="-1" dirty="0"/>
              <a:t> mediator</a:t>
            </a:r>
            <a:r>
              <a:rPr lang="en-US" sz="1400" b="0" strike="noStrike" spc="-111" dirty="0"/>
              <a:t> </a:t>
            </a:r>
            <a:r>
              <a:rPr lang="en-US" sz="1400" b="0" strike="noStrike" spc="-12" dirty="0"/>
              <a:t>between</a:t>
            </a:r>
            <a:r>
              <a:rPr lang="en-US" sz="1400" b="0" strike="noStrike" spc="43" dirty="0"/>
              <a:t> </a:t>
            </a:r>
            <a:r>
              <a:rPr lang="en-US" sz="1400" b="0" strike="noStrike" spc="-1" dirty="0"/>
              <a:t>the</a:t>
            </a:r>
          </a:p>
          <a:p>
            <a:pPr marL="24120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7" dirty="0"/>
              <a:t>sender</a:t>
            </a:r>
            <a:r>
              <a:rPr lang="en-US" sz="1400" b="0" strike="noStrike" spc="-35" dirty="0"/>
              <a:t> </a:t>
            </a:r>
            <a:r>
              <a:rPr lang="en-US" sz="1400" b="0" strike="noStrike" spc="4" dirty="0"/>
              <a:t>and</a:t>
            </a:r>
            <a:r>
              <a:rPr lang="en-US" sz="1400" b="0" strike="noStrike" spc="-21" dirty="0"/>
              <a:t> receiver</a:t>
            </a:r>
            <a:r>
              <a:rPr lang="en-US" sz="1400" b="0" strike="noStrike" spc="106" dirty="0"/>
              <a:t> </a:t>
            </a:r>
            <a:r>
              <a:rPr lang="en-US" sz="1400" b="0" strike="noStrike" spc="-12" dirty="0"/>
              <a:t>during</a:t>
            </a:r>
            <a:r>
              <a:rPr lang="en-US" sz="1400" b="0" strike="noStrike" spc="7" dirty="0"/>
              <a:t> </a:t>
            </a:r>
            <a:r>
              <a:rPr lang="en-US" sz="1400" b="0" strike="noStrike" spc="-12" dirty="0"/>
              <a:t>file</a:t>
            </a:r>
            <a:r>
              <a:rPr lang="en-US" sz="1400" b="0" strike="noStrike" spc="26" dirty="0"/>
              <a:t> </a:t>
            </a:r>
            <a:r>
              <a:rPr lang="en-US" sz="1400" b="0" strike="noStrike" spc="-15" dirty="0"/>
              <a:t>transfers.</a:t>
            </a:r>
            <a:endParaRPr lang="en-US" sz="1400" b="0" strike="noStrike" spc="-1"/>
          </a:p>
          <a:p>
            <a:pPr marL="241200" indent="-228600">
              <a:lnSpc>
                <a:spcPct val="90000"/>
              </a:lnSpc>
              <a:spcBef>
                <a:spcPts val="107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1" dirty="0"/>
              <a:t>The</a:t>
            </a:r>
            <a:r>
              <a:rPr lang="en-US" sz="1400" b="0" strike="noStrike" spc="-41" dirty="0"/>
              <a:t> </a:t>
            </a:r>
            <a:r>
              <a:rPr lang="en-US" sz="1400" b="0" strike="noStrike" spc="-7" dirty="0"/>
              <a:t>server</a:t>
            </a:r>
            <a:r>
              <a:rPr lang="en-US" sz="1400" b="0" strike="noStrike" spc="26" dirty="0"/>
              <a:t> </a:t>
            </a:r>
            <a:r>
              <a:rPr lang="en-US" sz="1400" b="0" strike="noStrike" spc="-12" dirty="0"/>
              <a:t>will</a:t>
            </a:r>
            <a:r>
              <a:rPr lang="en-US" sz="1400" b="0" strike="noStrike" spc="52" dirty="0"/>
              <a:t> </a:t>
            </a:r>
            <a:r>
              <a:rPr lang="en-US" sz="1400" b="0" strike="noStrike" spc="-1" dirty="0"/>
              <a:t>maintain</a:t>
            </a:r>
            <a:r>
              <a:rPr lang="en-US" sz="1400" b="0" strike="noStrike" spc="-171" dirty="0"/>
              <a:t> </a:t>
            </a:r>
            <a:r>
              <a:rPr lang="en-US" sz="1400" b="0" strike="noStrike" spc="4" dirty="0"/>
              <a:t>a</a:t>
            </a:r>
            <a:r>
              <a:rPr lang="en-US" sz="1400" b="0" strike="noStrike" spc="-1" dirty="0"/>
              <a:t> list</a:t>
            </a:r>
            <a:r>
              <a:rPr lang="en-US" sz="1400" b="0" strike="noStrike" spc="-7" dirty="0"/>
              <a:t> </a:t>
            </a:r>
            <a:r>
              <a:rPr lang="en-US" sz="1400" b="0" strike="noStrike" spc="-1" dirty="0"/>
              <a:t>of</a:t>
            </a:r>
            <a:r>
              <a:rPr lang="en-US" sz="1400" b="0" strike="noStrike" spc="-26" dirty="0"/>
              <a:t> </a:t>
            </a:r>
            <a:r>
              <a:rPr lang="en-US" sz="1400" b="0" strike="noStrike" spc="-1" dirty="0"/>
              <a:t>institutes</a:t>
            </a:r>
            <a:r>
              <a:rPr lang="en-US" sz="1400" b="0" strike="noStrike" spc="-46" dirty="0"/>
              <a:t> </a:t>
            </a:r>
            <a:r>
              <a:rPr lang="en-US" sz="1400" b="0" strike="noStrike" spc="-7" dirty="0"/>
              <a:t>containing</a:t>
            </a:r>
            <a:r>
              <a:rPr lang="en-US" sz="1400" b="0" strike="noStrike" spc="-60" dirty="0"/>
              <a:t> </a:t>
            </a:r>
            <a:r>
              <a:rPr lang="en-US" sz="1400" b="0" strike="noStrike" spc="-7" dirty="0"/>
              <a:t>their </a:t>
            </a:r>
            <a:r>
              <a:rPr lang="en-US" sz="1400" b="0" strike="noStrike" spc="-440" dirty="0"/>
              <a:t> </a:t>
            </a:r>
            <a:r>
              <a:rPr lang="en-US" sz="1400" b="0" strike="noStrike" spc="-12" dirty="0"/>
              <a:t>peer</a:t>
            </a:r>
            <a:r>
              <a:rPr lang="en-US" sz="1400" b="0" strike="noStrike" spc="24" dirty="0"/>
              <a:t> </a:t>
            </a:r>
            <a:r>
              <a:rPr lang="en-US" sz="1400" b="0" strike="noStrike" spc="-7" dirty="0"/>
              <a:t>ID,</a:t>
            </a:r>
            <a:r>
              <a:rPr lang="en-US" sz="1400" b="0" strike="noStrike" spc="-60" dirty="0"/>
              <a:t> </a:t>
            </a:r>
            <a:r>
              <a:rPr lang="en-US" sz="1400" b="0" strike="noStrike" spc="7" dirty="0"/>
              <a:t>IP</a:t>
            </a:r>
            <a:r>
              <a:rPr lang="en-US" sz="1400" b="0" strike="noStrike" spc="-75" dirty="0"/>
              <a:t> </a:t>
            </a:r>
            <a:r>
              <a:rPr lang="en-US" sz="1400" b="0" strike="noStrike" spc="-1" dirty="0"/>
              <a:t>address,</a:t>
            </a:r>
            <a:r>
              <a:rPr lang="en-US" sz="1400" b="0" strike="noStrike" spc="-60" dirty="0"/>
              <a:t> </a:t>
            </a:r>
            <a:r>
              <a:rPr lang="en-US" sz="1400" b="0" strike="noStrike" spc="-1" dirty="0"/>
              <a:t>and</a:t>
            </a:r>
            <a:r>
              <a:rPr lang="en-US" sz="1400" b="0" strike="noStrike" spc="-21" dirty="0"/>
              <a:t> </a:t>
            </a:r>
            <a:r>
              <a:rPr lang="en-US" sz="1400" b="0" strike="noStrike" spc="-12" dirty="0"/>
              <a:t>secret </a:t>
            </a:r>
            <a:r>
              <a:rPr lang="en-US" sz="1400" b="0" strike="noStrike" spc="-66" dirty="0"/>
              <a:t>key.</a:t>
            </a:r>
            <a:endParaRPr lang="en-US" sz="1400" b="0" strike="noStrike" spc="-1"/>
          </a:p>
          <a:p>
            <a:pPr marL="241200" indent="-228600">
              <a:lnSpc>
                <a:spcPct val="90000"/>
              </a:lnSpc>
              <a:spcBef>
                <a:spcPts val="107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7" dirty="0"/>
              <a:t>Upon </a:t>
            </a:r>
            <a:r>
              <a:rPr lang="en-US" sz="1400" b="0" strike="noStrike" spc="-1" dirty="0"/>
              <a:t>successful login, the sender and </a:t>
            </a:r>
            <a:r>
              <a:rPr lang="en-US" sz="1400" b="0" strike="noStrike" spc="-21" dirty="0"/>
              <a:t>receiver </a:t>
            </a:r>
            <a:r>
              <a:rPr lang="en-US" sz="1400" b="0" strike="noStrike" spc="-1" dirty="0"/>
              <a:t>can </a:t>
            </a:r>
            <a:r>
              <a:rPr lang="en-US" sz="1400" b="0" strike="noStrike" spc="-15" dirty="0"/>
              <a:t>retrieve </a:t>
            </a:r>
            <a:r>
              <a:rPr lang="en-US" sz="1400" b="0" strike="noStrike" spc="-440" dirty="0"/>
              <a:t> </a:t>
            </a:r>
            <a:r>
              <a:rPr lang="en-US" sz="1400" b="0" strike="noStrike" spc="-1" dirty="0"/>
              <a:t>the institute list, </a:t>
            </a:r>
            <a:r>
              <a:rPr lang="en-US" sz="1400" b="0" strike="noStrike" spc="-12" dirty="0"/>
              <a:t>which will </a:t>
            </a:r>
            <a:r>
              <a:rPr lang="en-US" sz="1400" b="0" strike="noStrike" spc="-1" dirty="0"/>
              <a:t>be </a:t>
            </a:r>
            <a:r>
              <a:rPr lang="en-US" sz="1400" b="0" strike="noStrike" spc="-12" dirty="0"/>
              <a:t>encrypted </a:t>
            </a:r>
            <a:r>
              <a:rPr lang="en-US" sz="1400" b="0" strike="noStrike" spc="-1" dirty="0"/>
              <a:t>and can be </a:t>
            </a:r>
            <a:r>
              <a:rPr lang="en-US" sz="1400" b="0" strike="noStrike" spc="4" dirty="0"/>
              <a:t> </a:t>
            </a:r>
            <a:r>
              <a:rPr lang="en-US" sz="1400" b="0" strike="noStrike" spc="-15" dirty="0"/>
              <a:t>decrypted</a:t>
            </a:r>
            <a:r>
              <a:rPr lang="en-US" sz="1400" b="0" strike="noStrike" spc="43" dirty="0"/>
              <a:t> </a:t>
            </a:r>
            <a:r>
              <a:rPr lang="en-US" sz="1400" b="0" strike="noStrike" spc="-1" dirty="0"/>
              <a:t>using</a:t>
            </a:r>
            <a:r>
              <a:rPr lang="en-US" sz="1400" b="0" strike="noStrike" spc="-60" dirty="0"/>
              <a:t> </a:t>
            </a:r>
            <a:r>
              <a:rPr lang="en-US" sz="1400" b="0" strike="noStrike" spc="-12" dirty="0"/>
              <a:t>their</a:t>
            </a:r>
            <a:r>
              <a:rPr lang="en-US" sz="1400" b="0" strike="noStrike" spc="26" dirty="0"/>
              <a:t> </a:t>
            </a:r>
            <a:r>
              <a:rPr lang="en-US" sz="1400" b="0" strike="noStrike" spc="-12" dirty="0"/>
              <a:t>respective</a:t>
            </a:r>
            <a:r>
              <a:rPr lang="en-US" sz="1400" b="0" strike="noStrike" spc="26" dirty="0"/>
              <a:t> </a:t>
            </a:r>
            <a:r>
              <a:rPr lang="en-US" sz="1400" b="0" strike="noStrike" spc="-12" dirty="0"/>
              <a:t>secret </a:t>
            </a:r>
            <a:r>
              <a:rPr lang="en-US" sz="1400" b="0" strike="noStrike" spc="-15" dirty="0"/>
              <a:t>keys.</a:t>
            </a:r>
            <a:endParaRPr lang="en-US" sz="1400" b="0" strike="noStrike" spc="-1"/>
          </a:p>
          <a:p>
            <a:pPr marL="241200" indent="-2286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1" dirty="0"/>
              <a:t>The</a:t>
            </a:r>
            <a:r>
              <a:rPr lang="en-US" sz="1400" b="0" strike="noStrike" spc="-41" dirty="0"/>
              <a:t> </a:t>
            </a:r>
            <a:r>
              <a:rPr lang="en-US" sz="1400" b="0" strike="noStrike" spc="-7" dirty="0"/>
              <a:t>server</a:t>
            </a:r>
            <a:r>
              <a:rPr lang="en-US" sz="1400" b="0" strike="noStrike" spc="32" dirty="0"/>
              <a:t> </a:t>
            </a:r>
            <a:r>
              <a:rPr lang="en-US" sz="1400" b="0" strike="noStrike" spc="-12" dirty="0"/>
              <a:t>will</a:t>
            </a:r>
            <a:r>
              <a:rPr lang="en-US" sz="1400" b="0" strike="noStrike" spc="52" dirty="0"/>
              <a:t> </a:t>
            </a:r>
            <a:r>
              <a:rPr lang="en-US" sz="1400" b="0" strike="noStrike" spc="-32" dirty="0"/>
              <a:t>keep</a:t>
            </a:r>
            <a:r>
              <a:rPr lang="en-US" sz="1400" b="0" strike="noStrike" spc="46" dirty="0"/>
              <a:t> </a:t>
            </a:r>
            <a:r>
              <a:rPr lang="en-US" sz="1400" b="0" strike="noStrike" spc="4" dirty="0"/>
              <a:t>a</a:t>
            </a:r>
            <a:r>
              <a:rPr lang="en-US" sz="1400" b="0" strike="noStrike" spc="-72" dirty="0"/>
              <a:t> </a:t>
            </a:r>
            <a:r>
              <a:rPr lang="en-US" sz="1400" b="0" strike="noStrike" spc="-15" dirty="0"/>
              <a:t>record</a:t>
            </a:r>
            <a:r>
              <a:rPr lang="en-US" sz="1400" b="0" strike="noStrike" spc="52" dirty="0"/>
              <a:t> </a:t>
            </a:r>
            <a:r>
              <a:rPr lang="en-US" sz="1400" b="0" strike="noStrike" spc="-1" dirty="0"/>
              <a:t>of</a:t>
            </a:r>
            <a:r>
              <a:rPr lang="en-US" sz="1400" b="0" strike="noStrike" spc="-21" dirty="0"/>
              <a:t> </a:t>
            </a:r>
            <a:r>
              <a:rPr lang="en-US" sz="1400" b="0" strike="noStrike" spc="-1" dirty="0"/>
              <a:t>all</a:t>
            </a:r>
            <a:r>
              <a:rPr lang="en-US" sz="1400" b="0" strike="noStrike" spc="-21" dirty="0"/>
              <a:t> </a:t>
            </a:r>
            <a:r>
              <a:rPr lang="en-US" sz="1400" b="0" strike="noStrike" spc="-7" dirty="0"/>
              <a:t>activities,</a:t>
            </a:r>
            <a:r>
              <a:rPr lang="en-US" sz="1400" b="0" strike="noStrike" spc="12" dirty="0"/>
              <a:t> </a:t>
            </a:r>
            <a:r>
              <a:rPr lang="en-US" sz="1400" b="0" strike="noStrike" spc="-12" dirty="0"/>
              <a:t>including</a:t>
            </a:r>
            <a:r>
              <a:rPr lang="en-US" sz="1400" b="0" strike="noStrike" spc="83" dirty="0"/>
              <a:t> </a:t>
            </a:r>
            <a:r>
              <a:rPr lang="en-US" sz="1400" b="0" strike="noStrike" spc="-12" dirty="0"/>
              <a:t>file</a:t>
            </a:r>
            <a:endParaRPr lang="en-US" sz="1400" b="0" strike="noStrike" spc="-1"/>
          </a:p>
          <a:p>
            <a:pPr marL="24120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21" dirty="0"/>
              <a:t>transfers</a:t>
            </a:r>
            <a:r>
              <a:rPr lang="en-US" sz="1400" b="0" strike="noStrike" spc="-1" dirty="0"/>
              <a:t> </a:t>
            </a:r>
            <a:r>
              <a:rPr lang="en-US" sz="1400" b="0" strike="noStrike" spc="4" dirty="0"/>
              <a:t>and</a:t>
            </a:r>
            <a:r>
              <a:rPr lang="en-US" sz="1400" b="0" strike="noStrike" spc="-46" dirty="0"/>
              <a:t> </a:t>
            </a:r>
            <a:r>
              <a:rPr lang="en-US" sz="1400" b="0" strike="noStrike" spc="-1" dirty="0"/>
              <a:t>requests.</a:t>
            </a:r>
          </a:p>
          <a:p>
            <a:pPr marL="241200" indent="-228600">
              <a:lnSpc>
                <a:spcPct val="90000"/>
              </a:lnSpc>
              <a:spcBef>
                <a:spcPts val="75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1" dirty="0"/>
              <a:t>The</a:t>
            </a:r>
            <a:r>
              <a:rPr lang="en-US" sz="1400" b="0" strike="noStrike" spc="-46" dirty="0"/>
              <a:t> </a:t>
            </a:r>
            <a:r>
              <a:rPr lang="en-US" sz="1400" b="0" strike="noStrike" spc="-7" dirty="0"/>
              <a:t>server</a:t>
            </a:r>
            <a:r>
              <a:rPr lang="en-US" sz="1400" b="0" strike="noStrike" spc="26" dirty="0"/>
              <a:t> </a:t>
            </a:r>
            <a:r>
              <a:rPr lang="en-US" sz="1400" b="0" strike="noStrike" spc="-12" dirty="0"/>
              <a:t>will</a:t>
            </a:r>
            <a:r>
              <a:rPr lang="en-US" sz="1400" b="0" strike="noStrike" spc="46" dirty="0"/>
              <a:t> </a:t>
            </a:r>
            <a:r>
              <a:rPr lang="en-US" sz="1400" b="0" strike="noStrike" spc="4" dirty="0"/>
              <a:t>also</a:t>
            </a:r>
            <a:r>
              <a:rPr lang="en-US" sz="1400" b="0" strike="noStrike" spc="-100" dirty="0"/>
              <a:t> </a:t>
            </a:r>
            <a:r>
              <a:rPr lang="en-US" sz="1400" b="0" strike="noStrike" spc="-1" dirty="0"/>
              <a:t>monitor</a:t>
            </a:r>
            <a:r>
              <a:rPr lang="en-US" sz="1400" b="0" strike="noStrike" spc="-41" dirty="0"/>
              <a:t> </a:t>
            </a:r>
            <a:r>
              <a:rPr lang="en-US" sz="1400" b="0" strike="noStrike" spc="-1" dirty="0"/>
              <a:t>ongoing</a:t>
            </a:r>
            <a:r>
              <a:rPr lang="en-US" sz="1400" b="0" strike="noStrike" spc="-60" dirty="0"/>
              <a:t> </a:t>
            </a:r>
            <a:r>
              <a:rPr lang="en-US" sz="1400" b="0" strike="noStrike" spc="-21" dirty="0"/>
              <a:t>transfers</a:t>
            </a:r>
            <a:r>
              <a:rPr lang="en-US" sz="1400" b="0" strike="noStrike" spc="18" dirty="0"/>
              <a:t> </a:t>
            </a:r>
            <a:r>
              <a:rPr lang="en-US" sz="1400" b="0" strike="noStrike" spc="4" dirty="0"/>
              <a:t>to</a:t>
            </a:r>
            <a:r>
              <a:rPr lang="en-US" sz="1400" b="0" strike="noStrike" spc="-26" dirty="0"/>
              <a:t> </a:t>
            </a:r>
            <a:r>
              <a:rPr lang="en-US" sz="1400" b="0" strike="noStrike" spc="-1" dirty="0"/>
              <a:t>ensure</a:t>
            </a:r>
          </a:p>
          <a:p>
            <a:pPr marL="24120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1200" algn="l"/>
                <a:tab pos="241920" algn="l"/>
              </a:tabLst>
            </a:pPr>
            <a:r>
              <a:rPr lang="en-US" sz="1400" b="0" strike="noStrike" spc="-1" dirty="0"/>
              <a:t>that</a:t>
            </a:r>
            <a:r>
              <a:rPr lang="en-US" sz="1400" b="0" strike="noStrike" spc="-15" dirty="0"/>
              <a:t> </a:t>
            </a:r>
            <a:r>
              <a:rPr lang="en-US" sz="1400" b="0" strike="noStrike" spc="-7" dirty="0"/>
              <a:t>they</a:t>
            </a:r>
            <a:r>
              <a:rPr lang="en-US" sz="1400" b="0" strike="noStrike" spc="-32" dirty="0"/>
              <a:t> </a:t>
            </a:r>
            <a:r>
              <a:rPr lang="en-US" sz="1400" b="0" strike="noStrike" spc="-1" dirty="0"/>
              <a:t>are</a:t>
            </a:r>
            <a:r>
              <a:rPr lang="en-US" sz="1400" b="0" strike="noStrike" spc="-46" dirty="0"/>
              <a:t> </a:t>
            </a:r>
            <a:r>
              <a:rPr lang="en-US" sz="1400" b="0" strike="noStrike" spc="-7" dirty="0"/>
              <a:t>completed</a:t>
            </a:r>
            <a:r>
              <a:rPr lang="en-US" sz="1400" b="0" strike="noStrike" spc="-26" dirty="0"/>
              <a:t> </a:t>
            </a:r>
            <a:r>
              <a:rPr lang="en-US" sz="1400" b="0" strike="noStrike" spc="-15" dirty="0"/>
              <a:t>successfully.</a:t>
            </a:r>
            <a:endParaRPr lang="en-US" sz="1400" b="0" strike="noStrike" spc="-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600" indent="0">
              <a:tabLst>
                <a:tab pos="0" algn="l"/>
              </a:tabLst>
            </a:pPr>
            <a:r>
              <a:rPr lang="en-US" sz="5400" b="0" strike="noStrike" kern="1200" spc="7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Sender</a:t>
            </a:r>
            <a:endParaRPr lang="en-US" sz="5400" b="0" strike="noStrike" kern="1200" spc="-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bject 4"/>
          <p:cNvSpPr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marL="241200" indent="-228600">
              <a:lnSpc>
                <a:spcPct val="9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500" b="0" strike="noStrike" spc="4"/>
              <a:t>Upon</a:t>
            </a:r>
            <a:r>
              <a:rPr lang="en-US" sz="1500" b="0" strike="noStrike" spc="-97"/>
              <a:t> </a:t>
            </a:r>
            <a:r>
              <a:rPr lang="en-US" sz="1500" b="0" strike="noStrike" spc="-1"/>
              <a:t>successful</a:t>
            </a:r>
            <a:r>
              <a:rPr lang="en-US" sz="1500" b="0" strike="noStrike" spc="-106"/>
              <a:t> </a:t>
            </a:r>
            <a:r>
              <a:rPr lang="en-US" sz="1500" b="0" strike="noStrike" spc="-1"/>
              <a:t>login,</a:t>
            </a:r>
            <a:r>
              <a:rPr lang="en-US" sz="1500" b="0" strike="noStrike" spc="4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7"/>
              <a:t>sender </a:t>
            </a:r>
            <a:r>
              <a:rPr lang="en-US" sz="1500" b="0" strike="noStrike" spc="7"/>
              <a:t>can</a:t>
            </a:r>
            <a:r>
              <a:rPr lang="en-US" sz="1500" b="0" strike="noStrike" spc="-92"/>
              <a:t> </a:t>
            </a:r>
            <a:r>
              <a:rPr lang="en-US" sz="1500" b="0" strike="noStrike" spc="-7"/>
              <a:t>fetch</a:t>
            </a:r>
            <a:r>
              <a:rPr lang="en-US" sz="1500" b="0" strike="noStrike" spc="-12"/>
              <a:t> </a:t>
            </a:r>
            <a:r>
              <a:rPr lang="en-US" sz="1500" b="0" strike="noStrike" spc="7"/>
              <a:t>the </a:t>
            </a:r>
            <a:r>
              <a:rPr lang="en-US" sz="1500" b="0" strike="noStrike" spc="-372"/>
              <a:t> </a:t>
            </a:r>
            <a:r>
              <a:rPr lang="en-US" sz="1500" b="0" strike="noStrike" spc="-1"/>
              <a:t>institute</a:t>
            </a:r>
            <a:r>
              <a:rPr lang="en-US" sz="1500" b="0" strike="noStrike" spc="-120"/>
              <a:t> </a:t>
            </a:r>
            <a:r>
              <a:rPr lang="en-US" sz="1500" b="0" strike="noStrike" spc="-7"/>
              <a:t>list</a:t>
            </a:r>
            <a:r>
              <a:rPr lang="en-US" sz="1500" b="0" strike="noStrike" spc="7"/>
              <a:t> </a:t>
            </a:r>
            <a:r>
              <a:rPr lang="en-US" sz="1500" b="0" strike="noStrike" spc="-1"/>
              <a:t>from</a:t>
            </a:r>
            <a:r>
              <a:rPr lang="en-US" sz="1500" b="0" strike="noStrike" spc="-114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7"/>
              <a:t>DFS</a:t>
            </a:r>
            <a:r>
              <a:rPr lang="en-US" sz="1500" b="0" strike="noStrike" spc="-55"/>
              <a:t> </a:t>
            </a:r>
            <a:r>
              <a:rPr lang="en-US" sz="1500" b="0" strike="noStrike" spc="-32"/>
              <a:t>server.</a:t>
            </a:r>
            <a:endParaRPr lang="en-US" sz="1500" b="0" strike="noStrike" spc="-1"/>
          </a:p>
          <a:p>
            <a:pPr marL="241200" indent="-228600">
              <a:lnSpc>
                <a:spcPct val="90000"/>
              </a:lnSpc>
              <a:spcBef>
                <a:spcPts val="104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500" b="0" strike="noStrike" spc="-1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7"/>
              <a:t>sender</a:t>
            </a:r>
            <a:r>
              <a:rPr lang="en-US" sz="1500" b="0" strike="noStrike" spc="-12"/>
              <a:t> </a:t>
            </a:r>
            <a:r>
              <a:rPr lang="en-US" sz="1500" b="0" strike="noStrike" spc="7"/>
              <a:t>can</a:t>
            </a:r>
            <a:r>
              <a:rPr lang="en-US" sz="1500" b="0" strike="noStrike" spc="-15"/>
              <a:t> </a:t>
            </a:r>
            <a:r>
              <a:rPr lang="en-US" sz="1500" b="0" strike="noStrike" spc="-1"/>
              <a:t>initiate</a:t>
            </a:r>
            <a:r>
              <a:rPr lang="en-US" sz="1500" b="0" strike="noStrike" spc="-120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7"/>
              <a:t>transfer</a:t>
            </a:r>
            <a:r>
              <a:rPr lang="en-US" sz="1500" b="0" strike="noStrike" spc="-86"/>
              <a:t> </a:t>
            </a:r>
            <a:r>
              <a:rPr lang="en-US" sz="1500" b="0" strike="noStrike" spc="4"/>
              <a:t>by</a:t>
            </a:r>
            <a:r>
              <a:rPr lang="en-US" sz="1500" b="0" strike="noStrike" spc="24"/>
              <a:t> </a:t>
            </a:r>
            <a:r>
              <a:rPr lang="en-US" sz="1500" b="0" strike="noStrike" spc="-1"/>
              <a:t>selecting </a:t>
            </a:r>
            <a:r>
              <a:rPr lang="en-US" sz="1500" b="0" strike="noStrike" spc="-372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52"/>
              <a:t> </a:t>
            </a:r>
            <a:r>
              <a:rPr lang="en-US" sz="1500" b="0" strike="noStrike" spc="-7"/>
              <a:t>receiver's</a:t>
            </a:r>
            <a:r>
              <a:rPr lang="en-US" sz="1500" b="0" strike="noStrike" spc="-12"/>
              <a:t> </a:t>
            </a:r>
            <a:r>
              <a:rPr lang="en-US" sz="1500" b="0" strike="noStrike" spc="7"/>
              <a:t>ID</a:t>
            </a:r>
            <a:r>
              <a:rPr lang="en-US" sz="1500" b="0" strike="noStrike" spc="-21"/>
              <a:t> </a:t>
            </a:r>
            <a:r>
              <a:rPr lang="en-US" sz="1500" b="0" strike="noStrike" spc="-1"/>
              <a:t>from</a:t>
            </a:r>
            <a:r>
              <a:rPr lang="en-US" sz="1500" b="0" strike="noStrike" spc="-35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1"/>
              <a:t>list.</a:t>
            </a:r>
          </a:p>
          <a:p>
            <a:pPr marL="241200" indent="-228600">
              <a:lnSpc>
                <a:spcPct val="90000"/>
              </a:lnSpc>
              <a:spcBef>
                <a:spcPts val="99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500" b="0" strike="noStrike" spc="-1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7"/>
              <a:t>sender </a:t>
            </a:r>
            <a:r>
              <a:rPr lang="en-US" sz="1500" b="0" strike="noStrike" spc="-1"/>
              <a:t>uploads</a:t>
            </a:r>
            <a:r>
              <a:rPr lang="en-US" sz="1500" b="0" strike="noStrike" spc="-7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12"/>
              <a:t>file,</a:t>
            </a:r>
            <a:r>
              <a:rPr lang="en-US" sz="1500" b="0" strike="noStrike" spc="7"/>
              <a:t> </a:t>
            </a:r>
            <a:r>
              <a:rPr lang="en-US" sz="1500" b="0" strike="noStrike" spc="4"/>
              <a:t>and</a:t>
            </a:r>
            <a:r>
              <a:rPr lang="en-US" sz="1500" b="0" strike="noStrike" spc="-12"/>
              <a:t> </a:t>
            </a:r>
            <a:r>
              <a:rPr lang="en-US" sz="1500" b="0" strike="noStrike" spc="-1"/>
              <a:t>basic</a:t>
            </a:r>
            <a:r>
              <a:rPr lang="en-US" sz="1500" b="0" strike="noStrike" spc="12"/>
              <a:t> </a:t>
            </a:r>
            <a:r>
              <a:rPr lang="en-US" sz="1500" b="0" strike="noStrike" spc="-1"/>
              <a:t>information </a:t>
            </a:r>
            <a:r>
              <a:rPr lang="en-US" sz="1500" b="0" strike="noStrike" spc="-372"/>
              <a:t> </a:t>
            </a:r>
            <a:r>
              <a:rPr lang="en-US" sz="1500" b="0" strike="noStrike" spc="4"/>
              <a:t>such as </a:t>
            </a:r>
            <a:r>
              <a:rPr lang="en-US" sz="1500" b="0" strike="noStrike" spc="-1"/>
              <a:t>UUID, </a:t>
            </a:r>
            <a:r>
              <a:rPr lang="en-US" sz="1500" b="0" strike="noStrike" spc="-12"/>
              <a:t>filename, </a:t>
            </a:r>
            <a:r>
              <a:rPr lang="en-US" sz="1500" b="0" strike="noStrike" spc="4"/>
              <a:t>and </a:t>
            </a:r>
            <a:r>
              <a:rPr lang="en-US" sz="1500" b="0" strike="noStrike" spc="-7"/>
              <a:t>file </a:t>
            </a:r>
            <a:r>
              <a:rPr lang="en-US" sz="1500" b="0" strike="noStrike" spc="-21"/>
              <a:t>size </a:t>
            </a:r>
            <a:r>
              <a:rPr lang="en-US" sz="1500" b="0" strike="noStrike" spc="4"/>
              <a:t>are </a:t>
            </a:r>
            <a:r>
              <a:rPr lang="en-US" sz="1500" b="0" strike="noStrike" spc="-1"/>
              <a:t>sent </a:t>
            </a:r>
            <a:r>
              <a:rPr lang="en-US" sz="1500" b="0" strike="noStrike" spc="12"/>
              <a:t>to </a:t>
            </a:r>
            <a:r>
              <a:rPr lang="en-US" sz="1500" b="0" strike="noStrike" spc="18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52"/>
              <a:t> </a:t>
            </a:r>
            <a:r>
              <a:rPr lang="en-US" sz="1500" b="0" strike="noStrike" spc="7"/>
              <a:t>DFS</a:t>
            </a:r>
            <a:r>
              <a:rPr lang="en-US" sz="1500" b="0" strike="noStrike" spc="-55"/>
              <a:t> </a:t>
            </a:r>
            <a:r>
              <a:rPr lang="en-US" sz="1500" b="0" strike="noStrike" spc="-32"/>
              <a:t>server.</a:t>
            </a:r>
            <a:endParaRPr lang="en-US" sz="1500" b="0" strike="noStrike" spc="-1"/>
          </a:p>
          <a:p>
            <a:pPr marL="241200" indent="-228600">
              <a:lnSpc>
                <a:spcPct val="90000"/>
              </a:lnSpc>
              <a:spcBef>
                <a:spcPts val="107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500" b="0" strike="noStrike" spc="4"/>
              <a:t>Upon </a:t>
            </a:r>
            <a:r>
              <a:rPr lang="en-US" sz="1500" b="0" strike="noStrike" spc="-1"/>
              <a:t>initiation of </a:t>
            </a:r>
            <a:r>
              <a:rPr lang="en-US" sz="1500" b="0" strike="noStrike" spc="7"/>
              <a:t>the </a:t>
            </a:r>
            <a:r>
              <a:rPr lang="en-US" sz="1500" b="0" strike="noStrike" spc="-21"/>
              <a:t>transfer, </a:t>
            </a:r>
            <a:r>
              <a:rPr lang="en-US" sz="1500" b="0" strike="noStrike" spc="7"/>
              <a:t>the </a:t>
            </a:r>
            <a:r>
              <a:rPr lang="en-US" sz="1500" b="0" strike="noStrike" spc="-7"/>
              <a:t>request is </a:t>
            </a:r>
            <a:r>
              <a:rPr lang="en-US" sz="1500" b="0" strike="noStrike" spc="-1"/>
              <a:t> forwarded</a:t>
            </a:r>
            <a:r>
              <a:rPr lang="en-US" sz="1500" b="0" strike="noStrike" spc="-97"/>
              <a:t> </a:t>
            </a:r>
            <a:r>
              <a:rPr lang="en-US" sz="1500" b="0" strike="noStrike" spc="12"/>
              <a:t>to</a:t>
            </a:r>
            <a:r>
              <a:rPr lang="en-US" sz="1500" b="0" strike="noStrike" spc="-12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1"/>
              <a:t> </a:t>
            </a:r>
            <a:r>
              <a:rPr lang="en-US" sz="1500" b="0" strike="noStrike" spc="-12"/>
              <a:t>receiver</a:t>
            </a:r>
            <a:r>
              <a:rPr lang="en-US" sz="1500" b="0" strike="noStrike" spc="-7"/>
              <a:t> </a:t>
            </a:r>
            <a:r>
              <a:rPr lang="en-US" sz="1500" b="0" strike="noStrike" spc="4"/>
              <a:t>through</a:t>
            </a:r>
            <a:r>
              <a:rPr lang="en-US" sz="1500" b="0" strike="noStrike" spc="-160"/>
              <a:t> </a:t>
            </a:r>
            <a:r>
              <a:rPr lang="en-US" sz="1500" b="0" strike="noStrike" spc="7"/>
              <a:t>the</a:t>
            </a:r>
            <a:r>
              <a:rPr lang="en-US" sz="1500" b="0" strike="noStrike" spc="-41"/>
              <a:t> </a:t>
            </a:r>
            <a:r>
              <a:rPr lang="en-US" sz="1500" b="0" strike="noStrike" spc="7"/>
              <a:t>DFS</a:t>
            </a:r>
            <a:r>
              <a:rPr lang="en-US" sz="1500" b="0" strike="noStrike" spc="-52"/>
              <a:t> </a:t>
            </a:r>
            <a:r>
              <a:rPr lang="en-US" sz="1500" b="0" strike="noStrike" spc="-32"/>
              <a:t>server.</a:t>
            </a:r>
            <a:endParaRPr lang="en-US" sz="1500" b="0" strike="noStrike" spc="-1"/>
          </a:p>
          <a:p>
            <a:pPr marL="241200" indent="-228600">
              <a:lnSpc>
                <a:spcPct val="90000"/>
              </a:lnSpc>
              <a:spcBef>
                <a:spcPts val="989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500" b="0" strike="noStrike" spc="-1"/>
              <a:t>The</a:t>
            </a:r>
            <a:r>
              <a:rPr lang="en-US" sz="1500" b="0" strike="noStrike" spc="-46"/>
              <a:t> </a:t>
            </a:r>
            <a:r>
              <a:rPr lang="en-US" sz="1500" b="0" strike="noStrike" spc="-7"/>
              <a:t>sender</a:t>
            </a:r>
            <a:r>
              <a:rPr lang="en-US" sz="1500" b="0" strike="noStrike" spc="-12"/>
              <a:t> </a:t>
            </a:r>
            <a:r>
              <a:rPr lang="en-US" sz="1500" b="0" strike="noStrike" spc="7"/>
              <a:t>can</a:t>
            </a:r>
            <a:r>
              <a:rPr lang="en-US" sz="1500" b="0" strike="noStrike" spc="-12"/>
              <a:t> </a:t>
            </a:r>
            <a:r>
              <a:rPr lang="en-US" sz="1500" b="0" strike="noStrike" spc="-1"/>
              <a:t>monitor</a:t>
            </a:r>
            <a:r>
              <a:rPr lang="en-US" sz="1500" b="0" strike="noStrike" spc="-86"/>
              <a:t> </a:t>
            </a:r>
            <a:r>
              <a:rPr lang="en-US" sz="1500" b="0" strike="noStrike" spc="4"/>
              <a:t>and</a:t>
            </a:r>
            <a:r>
              <a:rPr lang="en-US" sz="1500" b="0" strike="noStrike" spc="-12"/>
              <a:t> </a:t>
            </a:r>
            <a:r>
              <a:rPr lang="en-US" sz="1500" b="0" strike="noStrike" spc="-35"/>
              <a:t>keep</a:t>
            </a:r>
            <a:r>
              <a:rPr lang="en-US" sz="1500" b="0" strike="noStrike" spc="52"/>
              <a:t> </a:t>
            </a:r>
            <a:r>
              <a:rPr lang="en-US" sz="1500" b="0" strike="noStrike" spc="7"/>
              <a:t>track</a:t>
            </a:r>
            <a:r>
              <a:rPr lang="en-US" sz="1500" b="0" strike="noStrike" spc="-114"/>
              <a:t> </a:t>
            </a:r>
            <a:r>
              <a:rPr lang="en-US" sz="1500" b="0" strike="noStrike" spc="-1"/>
              <a:t>of</a:t>
            </a:r>
            <a:r>
              <a:rPr lang="en-US" sz="1500" b="0" strike="noStrike" spc="58"/>
              <a:t> </a:t>
            </a:r>
            <a:r>
              <a:rPr lang="en-US" sz="1500" b="0" strike="noStrike" spc="-1"/>
              <a:t>all </a:t>
            </a:r>
            <a:r>
              <a:rPr lang="en-US" sz="1500" b="0" strike="noStrike" spc="-372"/>
              <a:t> </a:t>
            </a:r>
            <a:r>
              <a:rPr lang="en-US" sz="1500" b="0" strike="noStrike" spc="-1"/>
              <a:t>downloads.</a:t>
            </a:r>
          </a:p>
          <a:p>
            <a:pPr marL="241200" indent="-228600">
              <a:lnSpc>
                <a:spcPct val="90000"/>
              </a:lnSpc>
              <a:spcBef>
                <a:spcPts val="90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500" b="0" strike="noStrike" spc="-1" dirty="0"/>
              <a:t>The</a:t>
            </a:r>
            <a:r>
              <a:rPr lang="en-US" sz="1500" b="0" strike="noStrike" spc="-52" dirty="0"/>
              <a:t> </a:t>
            </a:r>
            <a:r>
              <a:rPr lang="en-US" sz="1500" b="0" strike="noStrike" spc="-7" dirty="0"/>
              <a:t>transfer</a:t>
            </a:r>
            <a:r>
              <a:rPr lang="en-US" sz="1500" b="0" strike="noStrike" spc="-86" dirty="0"/>
              <a:t> </a:t>
            </a:r>
            <a:r>
              <a:rPr lang="en-US" sz="1500" b="0" strike="noStrike" spc="7" dirty="0"/>
              <a:t>occurs</a:t>
            </a:r>
            <a:r>
              <a:rPr lang="en-US" sz="1500" b="0" strike="noStrike" spc="-97" dirty="0"/>
              <a:t> </a:t>
            </a:r>
            <a:r>
              <a:rPr lang="en-US" sz="1500" b="0" strike="noStrike" spc="-1" dirty="0"/>
              <a:t>in</a:t>
            </a:r>
            <a:r>
              <a:rPr lang="en-US" sz="1500" b="0" strike="noStrike" spc="-15" dirty="0"/>
              <a:t> </a:t>
            </a:r>
            <a:r>
              <a:rPr lang="en-US" sz="1500" b="0" strike="noStrike" spc="-7" dirty="0"/>
              <a:t>parallel</a:t>
            </a:r>
            <a:r>
              <a:rPr lang="en-US" sz="1500" b="0" strike="noStrike" spc="-26" dirty="0"/>
              <a:t> </a:t>
            </a:r>
            <a:r>
              <a:rPr lang="en-US" sz="1500" b="0" strike="noStrike" spc="-1" dirty="0"/>
              <a:t>chunks,</a:t>
            </a:r>
            <a:r>
              <a:rPr lang="en-US" sz="1500" b="0" strike="noStrike" spc="-72" dirty="0"/>
              <a:t> </a:t>
            </a:r>
            <a:r>
              <a:rPr lang="en-US" sz="1500" b="0" strike="noStrike" spc="4" dirty="0"/>
              <a:t>and</a:t>
            </a:r>
            <a:r>
              <a:rPr lang="en-US" sz="1500" b="0" strike="noStrike" spc="-15" dirty="0"/>
              <a:t> </a:t>
            </a:r>
            <a:r>
              <a:rPr lang="en-US" sz="1500" b="0" strike="noStrike" spc="7" dirty="0"/>
              <a:t>the </a:t>
            </a:r>
            <a:r>
              <a:rPr lang="en-US" sz="1500" b="0" strike="noStrike" spc="-372" dirty="0"/>
              <a:t> </a:t>
            </a:r>
            <a:r>
              <a:rPr lang="en-US" sz="1500" b="0" strike="noStrike" spc="4" dirty="0"/>
              <a:t>data</a:t>
            </a:r>
            <a:r>
              <a:rPr lang="en-US" sz="1500" b="0" strike="noStrike" spc="-86" dirty="0"/>
              <a:t> </a:t>
            </a:r>
            <a:r>
              <a:rPr lang="en-US" sz="1500" b="0" strike="noStrike" spc="-7" dirty="0"/>
              <a:t>is </a:t>
            </a:r>
            <a:r>
              <a:rPr lang="en-US" sz="1500" b="0" strike="noStrike" spc="-1" dirty="0"/>
              <a:t>encrypted</a:t>
            </a:r>
            <a:r>
              <a:rPr lang="en-US" sz="1500" b="0" strike="noStrike" spc="-15" dirty="0"/>
              <a:t> </a:t>
            </a:r>
            <a:r>
              <a:rPr lang="en-US" sz="1500" b="0" strike="noStrike" spc="-1" dirty="0"/>
              <a:t>before</a:t>
            </a:r>
            <a:r>
              <a:rPr lang="en-US" sz="1500" b="0" strike="noStrike" spc="-120" dirty="0"/>
              <a:t> </a:t>
            </a:r>
            <a:r>
              <a:rPr lang="en-US" sz="1500" b="0" strike="noStrike" spc="-1" dirty="0"/>
              <a:t>transmission.</a:t>
            </a:r>
          </a:p>
        </p:txBody>
      </p:sp>
      <p:pic>
        <p:nvPicPr>
          <p:cNvPr id="113" name="object 3"/>
          <p:cNvPicPr/>
          <p:nvPr/>
        </p:nvPicPr>
        <p:blipFill>
          <a:blip r:embed="rId2"/>
          <a:stretch/>
        </p:blipFill>
        <p:spPr>
          <a:xfrm>
            <a:off x="6339421" y="640080"/>
            <a:ext cx="497822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600" indent="0">
              <a:tabLst>
                <a:tab pos="0" algn="l"/>
              </a:tabLst>
            </a:pPr>
            <a:r>
              <a:rPr lang="en-US" sz="5400" b="0" strike="noStrike" kern="1200" spc="-2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Receiver</a:t>
            </a:r>
            <a:endParaRPr lang="en-US" sz="5400" b="0" strike="noStrike" kern="1200" spc="-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4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bject 4"/>
          <p:cNvSpPr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marL="297815" indent="-228600">
              <a:lnSpc>
                <a:spcPct val="90000"/>
              </a:lnSpc>
              <a:spcBef>
                <a:spcPts val="326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7"/>
              <a:t>Once</a:t>
            </a:r>
            <a:r>
              <a:rPr lang="en-US" sz="1400" b="0" strike="noStrike" spc="-60"/>
              <a:t> </a:t>
            </a:r>
            <a:r>
              <a:rPr lang="en-US" sz="1400" b="0" strike="noStrike" spc="7"/>
              <a:t>receiver</a:t>
            </a:r>
            <a:r>
              <a:rPr lang="en-US" sz="1400" b="0" strike="noStrike" spc="-191"/>
              <a:t> </a:t>
            </a:r>
            <a:r>
              <a:rPr lang="en-US" sz="1400" b="0" strike="noStrike" spc="7"/>
              <a:t>login</a:t>
            </a:r>
            <a:r>
              <a:rPr lang="en-US" sz="1400" b="0" strike="noStrike" spc="-137"/>
              <a:t> </a:t>
            </a:r>
            <a:r>
              <a:rPr lang="en-US" sz="1400" b="0" strike="noStrike" spc="7"/>
              <a:t>successfully</a:t>
            </a:r>
            <a:r>
              <a:rPr lang="en-US" sz="1400" b="0" strike="noStrike" spc="-202"/>
              <a:t> </a:t>
            </a:r>
            <a:r>
              <a:rPr lang="en-US" sz="1400" b="0" strike="noStrike" spc="-7"/>
              <a:t>it</a:t>
            </a:r>
            <a:r>
              <a:rPr lang="en-US" sz="1400" b="0" strike="noStrike" spc="32"/>
              <a:t> </a:t>
            </a:r>
            <a:r>
              <a:rPr lang="en-US" sz="1400" b="0" strike="noStrike" spc="-15"/>
              <a:t>will</a:t>
            </a:r>
            <a:r>
              <a:rPr lang="en-US" sz="1400" b="0" strike="noStrike" spc="38"/>
              <a:t> </a:t>
            </a:r>
            <a:r>
              <a:rPr lang="en-US" sz="1400" b="0" strike="noStrike" spc="24"/>
              <a:t>fetch</a:t>
            </a:r>
            <a:r>
              <a:rPr lang="en-US" sz="1400" b="0" strike="noStrike" spc="-205"/>
              <a:t> </a:t>
            </a:r>
            <a:r>
              <a:rPr lang="en-US" sz="1400" b="0" strike="noStrike" spc="-12"/>
              <a:t>institute</a:t>
            </a:r>
            <a:r>
              <a:rPr lang="en-US" sz="1400" b="0" strike="noStrike" spc="89"/>
              <a:t> </a:t>
            </a:r>
            <a:r>
              <a:rPr lang="en-US" sz="1400" b="0" strike="noStrike" spc="-1"/>
              <a:t>list</a:t>
            </a:r>
            <a:r>
              <a:rPr lang="en-US" sz="1400" spc="-1"/>
              <a:t> </a:t>
            </a:r>
            <a:r>
              <a:rPr lang="en-US" sz="1400" b="0" strike="noStrike" spc="-375"/>
              <a:t> </a:t>
            </a:r>
            <a:r>
              <a:rPr lang="en-US" sz="1400" b="0" strike="noStrike" spc="18"/>
              <a:t>from</a:t>
            </a:r>
            <a:r>
              <a:rPr lang="en-US" sz="1400" b="0" strike="noStrike" spc="-165"/>
              <a:t> </a:t>
            </a:r>
            <a:r>
              <a:rPr lang="en-US" sz="1400" b="0" strike="noStrike" spc="24"/>
              <a:t>DFS</a:t>
            </a:r>
            <a:r>
              <a:rPr lang="en-US" sz="1400" b="0" strike="noStrike" spc="-72"/>
              <a:t> </a:t>
            </a:r>
            <a:r>
              <a:rPr lang="en-US" sz="1400" b="0" strike="noStrike" spc="7"/>
              <a:t>Server</a:t>
            </a:r>
            <a:endParaRPr lang="en-US" sz="1400" b="0" strike="noStrike" spc="-1"/>
          </a:p>
          <a:p>
            <a:pPr marL="297815" indent="-22860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12"/>
              <a:t>Receiver</a:t>
            </a:r>
            <a:r>
              <a:rPr lang="en-US" sz="1400" b="0" strike="noStrike" spc="-191"/>
              <a:t> </a:t>
            </a:r>
            <a:r>
              <a:rPr lang="en-US" sz="1400" b="0" strike="noStrike" spc="-15"/>
              <a:t>will</a:t>
            </a:r>
            <a:r>
              <a:rPr lang="en-US" sz="1400" b="0" strike="noStrike" spc="46"/>
              <a:t> </a:t>
            </a:r>
            <a:r>
              <a:rPr lang="en-US" sz="1400" b="0" strike="noStrike" spc="4"/>
              <a:t>receive</a:t>
            </a:r>
            <a:r>
              <a:rPr lang="en-US" sz="1400" b="0" strike="noStrike" spc="-131"/>
              <a:t> </a:t>
            </a:r>
            <a:r>
              <a:rPr lang="en-US" sz="1400" b="0" strike="noStrike" spc="-1"/>
              <a:t>transfer</a:t>
            </a:r>
            <a:r>
              <a:rPr lang="en-US" sz="1400" b="0" strike="noStrike" spc="-111"/>
              <a:t> </a:t>
            </a:r>
            <a:r>
              <a:rPr lang="en-US" sz="1400" b="0" strike="noStrike" spc="12"/>
              <a:t>request</a:t>
            </a:r>
            <a:r>
              <a:rPr lang="en-US" sz="1400" b="0" strike="noStrike" spc="-185"/>
              <a:t> </a:t>
            </a:r>
            <a:r>
              <a:rPr lang="en-US" sz="1400" b="0" strike="noStrike" spc="18"/>
              <a:t>from</a:t>
            </a:r>
            <a:r>
              <a:rPr lang="en-US" sz="1400" b="0" strike="noStrike" spc="-72"/>
              <a:t> </a:t>
            </a:r>
            <a:r>
              <a:rPr lang="en-US" sz="1400" b="0" strike="noStrike" spc="24"/>
              <a:t>DFS</a:t>
            </a:r>
            <a:r>
              <a:rPr lang="en-US" sz="1400" b="0" strike="noStrike" spc="-140"/>
              <a:t> </a:t>
            </a:r>
            <a:r>
              <a:rPr lang="en-US" sz="1400" b="0" strike="noStrike" spc="7"/>
              <a:t>server</a:t>
            </a:r>
            <a:r>
              <a:rPr lang="en-US" sz="1400" spc="7"/>
              <a:t> </a:t>
            </a:r>
            <a:r>
              <a:rPr lang="en-US" sz="1400" b="0" strike="noStrike" spc="-372"/>
              <a:t> </a:t>
            </a:r>
            <a:r>
              <a:rPr lang="en-US" sz="1400" b="0" strike="noStrike" spc="-12"/>
              <a:t>containing </a:t>
            </a:r>
            <a:r>
              <a:rPr lang="en-US" sz="1400" b="0" strike="noStrike" spc="4"/>
              <a:t>basic </a:t>
            </a:r>
            <a:r>
              <a:rPr lang="en-US" sz="1400" b="0" strike="noStrike" spc="-1"/>
              <a:t>information </a:t>
            </a:r>
            <a:r>
              <a:rPr lang="en-US" sz="1400" b="0" strike="noStrike" spc="-12"/>
              <a:t>like </a:t>
            </a:r>
            <a:r>
              <a:rPr lang="en-US" sz="1400" b="0" strike="noStrike" spc="-1"/>
              <a:t>UUID, </a:t>
            </a:r>
            <a:r>
              <a:rPr lang="en-US" sz="1400" b="0" strike="noStrike" spc="4"/>
              <a:t>filename, </a:t>
            </a:r>
            <a:r>
              <a:rPr lang="en-US" sz="1400" b="0" strike="noStrike" spc="-1"/>
              <a:t>File</a:t>
            </a:r>
            <a:r>
              <a:rPr lang="en-US" sz="1400" spc="-1"/>
              <a:t> </a:t>
            </a:r>
            <a:r>
              <a:rPr lang="en-US" sz="1400" b="0" strike="noStrike" spc="4"/>
              <a:t> </a:t>
            </a:r>
            <a:r>
              <a:rPr lang="en-US" sz="1400" b="0" strike="noStrike" spc="38"/>
              <a:t>s</a:t>
            </a:r>
            <a:r>
              <a:rPr lang="en-US" sz="1400" b="0" strike="noStrike" spc="-15"/>
              <a:t>i</a:t>
            </a:r>
            <a:r>
              <a:rPr lang="en-US" sz="1400" b="0" strike="noStrike" spc="-32"/>
              <a:t>z</a:t>
            </a:r>
            <a:r>
              <a:rPr lang="en-US" sz="1400" b="0" strike="noStrike" spc="7"/>
              <a:t>e</a:t>
            </a:r>
            <a:r>
              <a:rPr lang="en-US" sz="1400" b="0" strike="noStrike" spc="-60"/>
              <a:t> </a:t>
            </a:r>
            <a:r>
              <a:rPr lang="en-US" sz="1400" b="0" strike="noStrike" spc="-32"/>
              <a:t>an</a:t>
            </a:r>
            <a:r>
              <a:rPr lang="en-US" sz="1400" b="0" strike="noStrike" spc="7"/>
              <a:t>d </a:t>
            </a:r>
            <a:r>
              <a:rPr lang="en-US" sz="1400" b="0" strike="noStrike" spc="38"/>
              <a:t>se</a:t>
            </a:r>
            <a:r>
              <a:rPr lang="en-US" sz="1400" b="0" strike="noStrike" spc="-32"/>
              <a:t>n</a:t>
            </a:r>
            <a:r>
              <a:rPr lang="en-US" sz="1400" b="0" strike="noStrike" spc="38"/>
              <a:t>de</a:t>
            </a:r>
            <a:r>
              <a:rPr lang="en-US" sz="1400" b="0" strike="noStrike" spc="-26"/>
              <a:t>r</a:t>
            </a:r>
            <a:r>
              <a:rPr lang="en-US" sz="1400" b="0" strike="noStrike" spc="24"/>
              <a:t>'</a:t>
            </a:r>
            <a:r>
              <a:rPr lang="en-US" sz="1400" b="0" strike="noStrike" spc="4"/>
              <a:t>s</a:t>
            </a:r>
            <a:r>
              <a:rPr lang="en-US" sz="1400" b="0" strike="noStrike" spc="-137"/>
              <a:t> </a:t>
            </a:r>
            <a:r>
              <a:rPr lang="en-US" sz="1400" b="0" strike="noStrike" spc="-15"/>
              <a:t>i</a:t>
            </a:r>
            <a:r>
              <a:rPr lang="en-US" sz="1400" b="0" strike="noStrike" spc="-32"/>
              <a:t>n</a:t>
            </a:r>
            <a:r>
              <a:rPr lang="en-US" sz="1400" b="0" strike="noStrike" spc="46"/>
              <a:t>f</a:t>
            </a:r>
            <a:r>
              <a:rPr lang="en-US" sz="1400" b="0" strike="noStrike" spc="38"/>
              <a:t>o</a:t>
            </a:r>
            <a:r>
              <a:rPr lang="en-US" sz="1400" b="0" strike="noStrike" spc="-26"/>
              <a:t>r</a:t>
            </a:r>
            <a:r>
              <a:rPr lang="en-US" sz="1400" b="0" strike="noStrike" spc="24"/>
              <a:t>m</a:t>
            </a:r>
            <a:r>
              <a:rPr lang="en-US" sz="1400" b="0" strike="noStrike" spc="-32"/>
              <a:t>a</a:t>
            </a:r>
            <a:r>
              <a:rPr lang="en-US" sz="1400" b="0" strike="noStrike" spc="-21"/>
              <a:t>t</a:t>
            </a:r>
            <a:r>
              <a:rPr lang="en-US" sz="1400" b="0" strike="noStrike" spc="-15"/>
              <a:t>i</a:t>
            </a:r>
            <a:r>
              <a:rPr lang="en-US" sz="1400" b="0" strike="noStrike" spc="38"/>
              <a:t>o</a:t>
            </a:r>
            <a:r>
              <a:rPr lang="en-US" sz="1400" b="0" strike="noStrike" spc="7"/>
              <a:t>n</a:t>
            </a:r>
            <a:endParaRPr lang="en-US" sz="1400" b="0" strike="noStrike" spc="-1"/>
          </a:p>
          <a:p>
            <a:pPr marL="297815" indent="-228600">
              <a:lnSpc>
                <a:spcPct val="90000"/>
              </a:lnSpc>
              <a:spcBef>
                <a:spcPts val="918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12"/>
              <a:t>Receiver</a:t>
            </a:r>
            <a:r>
              <a:rPr lang="en-US" sz="1400" b="0" strike="noStrike" spc="-191"/>
              <a:t> </a:t>
            </a:r>
            <a:r>
              <a:rPr lang="en-US" sz="1400" b="0" strike="noStrike" spc="4"/>
              <a:t>can</a:t>
            </a:r>
            <a:r>
              <a:rPr lang="en-US" sz="1400" b="0" strike="noStrike" spc="-52"/>
              <a:t> </a:t>
            </a:r>
            <a:r>
              <a:rPr lang="en-US" sz="1400" b="0" strike="noStrike" spc="18"/>
              <a:t>choose</a:t>
            </a:r>
            <a:r>
              <a:rPr lang="en-US" sz="1400" b="0" strike="noStrike" spc="-131"/>
              <a:t> </a:t>
            </a:r>
            <a:r>
              <a:rPr lang="en-US" sz="1400" b="0" strike="noStrike" spc="-1"/>
              <a:t>to</a:t>
            </a:r>
            <a:r>
              <a:rPr lang="en-US" sz="1400" b="0" strike="noStrike" spc="-52"/>
              <a:t> </a:t>
            </a:r>
            <a:r>
              <a:rPr lang="en-US" sz="1400" b="0" strike="noStrike" spc="18"/>
              <a:t>accept</a:t>
            </a:r>
            <a:r>
              <a:rPr lang="en-US" sz="1400" b="0" strike="noStrike" spc="-185"/>
              <a:t> </a:t>
            </a:r>
            <a:r>
              <a:rPr lang="en-US" sz="1400" b="0" strike="noStrike" spc="18"/>
              <a:t>or</a:t>
            </a:r>
            <a:r>
              <a:rPr lang="en-US" sz="1400" b="0" strike="noStrike" spc="-111"/>
              <a:t> </a:t>
            </a:r>
            <a:r>
              <a:rPr lang="en-US" sz="1400" b="0" strike="noStrike" spc="7"/>
              <a:t>reject</a:t>
            </a:r>
            <a:r>
              <a:rPr lang="en-US" sz="1400" b="0" strike="noStrike" spc="-106"/>
              <a:t> </a:t>
            </a:r>
            <a:r>
              <a:rPr lang="en-US" sz="1400" b="0" strike="noStrike" spc="-12"/>
              <a:t>the</a:t>
            </a:r>
            <a:r>
              <a:rPr lang="en-US" sz="1400" b="0" strike="noStrike" spc="24"/>
              <a:t> </a:t>
            </a:r>
            <a:r>
              <a:rPr lang="en-US" sz="1400" b="0" strike="noStrike" spc="-1"/>
              <a:t>transfer</a:t>
            </a:r>
            <a:r>
              <a:rPr lang="en-US" sz="1400" spc="-1"/>
              <a:t> </a:t>
            </a:r>
            <a:r>
              <a:rPr lang="en-US" sz="1400" b="0" strike="noStrike" spc="-375"/>
              <a:t> </a:t>
            </a:r>
            <a:r>
              <a:rPr lang="en-US" sz="1400" b="0" strike="noStrike" spc="12"/>
              <a:t>request</a:t>
            </a:r>
            <a:endParaRPr lang="en-US" sz="1400" b="0" strike="noStrike" spc="-1"/>
          </a:p>
          <a:p>
            <a:pPr marL="297815" indent="-228600">
              <a:lnSpc>
                <a:spcPct val="90000"/>
              </a:lnSpc>
              <a:spcBef>
                <a:spcPts val="760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24"/>
              <a:t>If</a:t>
            </a:r>
            <a:r>
              <a:rPr lang="en-US" sz="1400" b="0" strike="noStrike" spc="-111"/>
              <a:t> </a:t>
            </a:r>
            <a:r>
              <a:rPr lang="en-US" sz="1400" b="0" strike="noStrike" spc="-12"/>
              <a:t>the</a:t>
            </a:r>
            <a:r>
              <a:rPr lang="en-US" sz="1400" b="0" strike="noStrike" spc="12"/>
              <a:t> request</a:t>
            </a:r>
            <a:r>
              <a:rPr lang="en-US" sz="1400" b="0" strike="noStrike" spc="-111"/>
              <a:t> </a:t>
            </a:r>
            <a:r>
              <a:rPr lang="en-US" sz="1400" b="0" strike="noStrike" spc="-7"/>
              <a:t>is</a:t>
            </a:r>
            <a:r>
              <a:rPr lang="en-US" sz="1400" b="0" strike="noStrike" spc="-46"/>
              <a:t> </a:t>
            </a:r>
            <a:r>
              <a:rPr lang="en-US" sz="1400" b="0" strike="noStrike" spc="18"/>
              <a:t>accepted,</a:t>
            </a:r>
            <a:r>
              <a:rPr lang="en-US" sz="1400" b="0" strike="noStrike" spc="-185"/>
              <a:t> </a:t>
            </a:r>
            <a:r>
              <a:rPr lang="en-US" sz="1400" b="0" strike="noStrike" spc="4"/>
              <a:t>receiver's</a:t>
            </a:r>
            <a:r>
              <a:rPr lang="en-US" sz="1400" b="0" strike="noStrike" spc="-202"/>
              <a:t> </a:t>
            </a:r>
            <a:r>
              <a:rPr lang="en-US" sz="1400" b="0" strike="noStrike" spc="7"/>
              <a:t>response</a:t>
            </a:r>
            <a:r>
              <a:rPr lang="en-US" sz="1400" b="0" strike="noStrike" spc="-131"/>
              <a:t> </a:t>
            </a:r>
            <a:r>
              <a:rPr lang="en-US" sz="1400" b="0" strike="noStrike" spc="-21"/>
              <a:t>will</a:t>
            </a:r>
            <a:r>
              <a:rPr lang="en-US" sz="1400" b="0" strike="noStrike" spc="-32"/>
              <a:t> </a:t>
            </a:r>
            <a:r>
              <a:rPr lang="en-US" sz="1400" spc="18"/>
              <a:t>be </a:t>
            </a:r>
            <a:r>
              <a:rPr lang="en-US" sz="1400" spc="38"/>
              <a:t>se</a:t>
            </a:r>
            <a:r>
              <a:rPr lang="en-US" sz="1400" spc="-32"/>
              <a:t>n</a:t>
            </a:r>
            <a:r>
              <a:rPr lang="en-US" sz="1400" spc="-1"/>
              <a:t>t</a:t>
            </a:r>
            <a:r>
              <a:rPr lang="en-US" sz="1400" b="0" strike="noStrike" spc="-111"/>
              <a:t> </a:t>
            </a:r>
            <a:r>
              <a:rPr lang="en-US" sz="1400" b="0" strike="noStrike" spc="38"/>
              <a:t>b</a:t>
            </a:r>
            <a:r>
              <a:rPr lang="en-US" sz="1400" b="0" strike="noStrike" spc="-32"/>
              <a:t>a</a:t>
            </a:r>
            <a:r>
              <a:rPr lang="en-US" sz="1400" b="0" strike="noStrike" spc="38"/>
              <a:t>c</a:t>
            </a:r>
            <a:r>
              <a:rPr lang="en-US" sz="1400" b="0" strike="noStrike" spc="4"/>
              <a:t>k</a:t>
            </a:r>
            <a:r>
              <a:rPr lang="en-US" sz="1400" b="0" strike="noStrike" spc="-52"/>
              <a:t> </a:t>
            </a:r>
            <a:r>
              <a:rPr lang="en-US" sz="1400" b="0" strike="noStrike" spc="-15"/>
              <a:t>t</a:t>
            </a:r>
            <a:r>
              <a:rPr lang="en-US" sz="1400" b="0" strike="noStrike" spc="7"/>
              <a:t>o</a:t>
            </a:r>
            <a:r>
              <a:rPr lang="en-US" sz="1400" b="0" strike="noStrike" spc="-72"/>
              <a:t> </a:t>
            </a:r>
            <a:r>
              <a:rPr lang="en-US" sz="1400" b="0" strike="noStrike" spc="24"/>
              <a:t>D</a:t>
            </a:r>
            <a:r>
              <a:rPr lang="en-US" sz="1400" b="0" strike="noStrike" spc="32"/>
              <a:t>F</a:t>
            </a:r>
            <a:r>
              <a:rPr lang="en-US" sz="1400" b="0" strike="noStrike" spc="7"/>
              <a:t>S</a:t>
            </a:r>
            <a:r>
              <a:rPr lang="en-US" sz="1400" b="0" strike="noStrike" spc="-72"/>
              <a:t> </a:t>
            </a:r>
            <a:r>
              <a:rPr lang="en-US" sz="1400" b="0" strike="noStrike" spc="32"/>
              <a:t>s</a:t>
            </a:r>
            <a:r>
              <a:rPr lang="en-US" sz="1400" b="0" strike="noStrike" spc="38"/>
              <a:t>e</a:t>
            </a:r>
            <a:r>
              <a:rPr lang="en-US" sz="1400" b="0" strike="noStrike" spc="-26"/>
              <a:t>r</a:t>
            </a:r>
            <a:r>
              <a:rPr lang="en-US" sz="1400" b="0" strike="noStrike" spc="-32"/>
              <a:t>v</a:t>
            </a:r>
            <a:r>
              <a:rPr lang="en-US" sz="1400" b="0" strike="noStrike" spc="38"/>
              <a:t>e</a:t>
            </a:r>
            <a:r>
              <a:rPr lang="en-US" sz="1400" b="0" strike="noStrike" spc="-97"/>
              <a:t>r</a:t>
            </a:r>
            <a:r>
              <a:rPr lang="en-US" sz="1400" b="0" strike="noStrike" spc="-1"/>
              <a:t>,</a:t>
            </a:r>
            <a:r>
              <a:rPr lang="en-US" sz="1400" b="0" strike="noStrike" spc="-114"/>
              <a:t> </a:t>
            </a:r>
            <a:r>
              <a:rPr lang="en-US" sz="1400" b="0" strike="noStrike" spc="-32"/>
              <a:t>an</a:t>
            </a:r>
            <a:r>
              <a:rPr lang="en-US" sz="1400" b="0" strike="noStrike" spc="7"/>
              <a:t>d </a:t>
            </a:r>
            <a:r>
              <a:rPr lang="en-US" sz="1400" b="0" strike="noStrike" spc="46"/>
              <a:t>f</a:t>
            </a:r>
            <a:r>
              <a:rPr lang="en-US" sz="1400" b="0" strike="noStrike" spc="-15"/>
              <a:t>il</a:t>
            </a:r>
            <a:r>
              <a:rPr lang="en-US" sz="1400" b="0" strike="noStrike" spc="7"/>
              <a:t>e</a:t>
            </a:r>
            <a:r>
              <a:rPr lang="en-US" sz="1400" b="0" strike="noStrike" spc="-60"/>
              <a:t> </a:t>
            </a:r>
            <a:r>
              <a:rPr lang="en-US" sz="1400" b="0" strike="noStrike" spc="-21"/>
              <a:t>t</a:t>
            </a:r>
            <a:r>
              <a:rPr lang="en-US" sz="1400" b="0" strike="noStrike" spc="-26"/>
              <a:t>r</a:t>
            </a:r>
            <a:r>
              <a:rPr lang="en-US" sz="1400" b="0" strike="noStrike" spc="-32"/>
              <a:t>an</a:t>
            </a:r>
            <a:r>
              <a:rPr lang="en-US" sz="1400" b="0" strike="noStrike" spc="32"/>
              <a:t>s</a:t>
            </a:r>
            <a:r>
              <a:rPr lang="en-US" sz="1400" b="0" strike="noStrike" spc="46"/>
              <a:t>f</a:t>
            </a:r>
            <a:r>
              <a:rPr lang="en-US" sz="1400" b="0" strike="noStrike" spc="38"/>
              <a:t>e</a:t>
            </a:r>
            <a:r>
              <a:rPr lang="en-US" sz="1400" b="0" strike="noStrike" spc="-1"/>
              <a:t>r</a:t>
            </a:r>
            <a:r>
              <a:rPr lang="en-US" sz="1400" b="0" strike="noStrike" spc="-114"/>
              <a:t> </a:t>
            </a:r>
            <a:r>
              <a:rPr lang="en-US" sz="1400" b="0" strike="noStrike" spc="-46"/>
              <a:t>w</a:t>
            </a:r>
            <a:r>
              <a:rPr lang="en-US" sz="1400" b="0" strike="noStrike" spc="-15"/>
              <a:t>il</a:t>
            </a:r>
            <a:r>
              <a:rPr lang="en-US" sz="1400" b="0" strike="noStrike" spc="-1"/>
              <a:t>l</a:t>
            </a:r>
            <a:r>
              <a:rPr lang="en-US" sz="1400" b="0" strike="noStrike" spc="32"/>
              <a:t> s</a:t>
            </a:r>
            <a:r>
              <a:rPr lang="en-US" sz="1400" b="0" strike="noStrike" spc="-21"/>
              <a:t>t</a:t>
            </a:r>
            <a:r>
              <a:rPr lang="en-US" sz="1400" b="0" strike="noStrike" spc="-32"/>
              <a:t>a</a:t>
            </a:r>
            <a:r>
              <a:rPr lang="en-US" sz="1400" b="0" strike="noStrike" spc="-26"/>
              <a:t>r</a:t>
            </a:r>
            <a:r>
              <a:rPr lang="en-US" sz="1400" b="0" strike="noStrike" spc="-1"/>
              <a:t>t</a:t>
            </a:r>
          </a:p>
          <a:p>
            <a:pPr marL="297815" indent="-228600">
              <a:lnSpc>
                <a:spcPct val="90000"/>
              </a:lnSpc>
              <a:spcBef>
                <a:spcPts val="876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12"/>
              <a:t>Receiver</a:t>
            </a:r>
            <a:r>
              <a:rPr lang="en-US" sz="1400" b="0" strike="noStrike" spc="-191"/>
              <a:t> </a:t>
            </a:r>
            <a:r>
              <a:rPr lang="en-US" sz="1400" b="0" strike="noStrike" spc="4"/>
              <a:t>can</a:t>
            </a:r>
            <a:r>
              <a:rPr lang="en-US" sz="1400" b="0" strike="noStrike" spc="-55"/>
              <a:t> </a:t>
            </a:r>
            <a:r>
              <a:rPr lang="en-US" sz="1400" b="0" strike="noStrike" spc="4"/>
              <a:t>monitor</a:t>
            </a:r>
            <a:r>
              <a:rPr lang="en-US" sz="1400" b="0" strike="noStrike" spc="-114"/>
              <a:t> </a:t>
            </a:r>
            <a:r>
              <a:rPr lang="en-US" sz="1400" b="0" strike="noStrike" spc="-15"/>
              <a:t>and</a:t>
            </a:r>
            <a:r>
              <a:rPr lang="en-US" sz="1400" b="0" strike="noStrike" spc="18"/>
              <a:t> </a:t>
            </a:r>
            <a:r>
              <a:rPr lang="en-US" sz="1400" b="0" strike="noStrike" spc="7"/>
              <a:t>keep</a:t>
            </a:r>
            <a:r>
              <a:rPr lang="en-US" sz="1400" b="0" strike="noStrike" spc="-60"/>
              <a:t> </a:t>
            </a:r>
            <a:r>
              <a:rPr lang="en-US" sz="1400" b="0" strike="noStrike" spc="-1"/>
              <a:t>track</a:t>
            </a:r>
            <a:r>
              <a:rPr lang="en-US" sz="1400" b="0" strike="noStrike" spc="-52"/>
              <a:t> </a:t>
            </a:r>
            <a:r>
              <a:rPr lang="en-US" sz="1400" b="0" strike="noStrike" spc="18"/>
              <a:t>of</a:t>
            </a:r>
            <a:r>
              <a:rPr lang="en-US" sz="1400" b="0" strike="noStrike" spc="-32"/>
              <a:t> </a:t>
            </a:r>
            <a:r>
              <a:rPr lang="en-US" sz="1400" b="0" strike="noStrike" spc="-15"/>
              <a:t>all</a:t>
            </a:r>
            <a:r>
              <a:rPr lang="en-US" sz="1400" b="0" strike="noStrike" spc="38"/>
              <a:t> </a:t>
            </a:r>
            <a:r>
              <a:rPr lang="en-US" sz="1400" spc="-1"/>
              <a:t>downloads happening</a:t>
            </a:r>
            <a:endParaRPr lang="en-US" sz="1400" b="0" strike="noStrike" spc="-1"/>
          </a:p>
          <a:p>
            <a:pPr marL="297815" indent="-228600">
              <a:lnSpc>
                <a:spcPct val="90000"/>
              </a:lnSpc>
              <a:spcBef>
                <a:spcPts val="941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400" b="0" strike="noStrike" spc="-1"/>
              <a:t>Data </a:t>
            </a:r>
            <a:r>
              <a:rPr lang="en-US" sz="1400" b="0" strike="noStrike" spc="-15"/>
              <a:t>will </a:t>
            </a:r>
            <a:r>
              <a:rPr lang="en-US" sz="1400" b="0" strike="noStrike" spc="24"/>
              <a:t>be </a:t>
            </a:r>
            <a:r>
              <a:rPr lang="en-US" sz="1400" b="0" strike="noStrike" spc="-1"/>
              <a:t>transferred in </a:t>
            </a:r>
            <a:r>
              <a:rPr lang="en-US" sz="1400" b="0" strike="noStrike" spc="-7"/>
              <a:t>parallel </a:t>
            </a:r>
            <a:r>
              <a:rPr lang="en-US" sz="1400" b="0" strike="noStrike" spc="-12"/>
              <a:t>chunks </a:t>
            </a:r>
            <a:r>
              <a:rPr lang="en-US" sz="1400" b="0" strike="noStrike" spc="-15"/>
              <a:t>and </a:t>
            </a:r>
            <a:r>
              <a:rPr lang="en-US" sz="1400" b="0" strike="noStrike" spc="-1"/>
              <a:t>encrypted</a:t>
            </a:r>
            <a:r>
              <a:rPr lang="en-US" sz="1400" spc="-1"/>
              <a:t> </a:t>
            </a:r>
            <a:r>
              <a:rPr lang="en-US" sz="1400" b="0" strike="noStrike" spc="-375"/>
              <a:t> </a:t>
            </a:r>
            <a:r>
              <a:rPr lang="en-US" sz="1400" b="0" strike="noStrike" spc="38"/>
              <a:t>be</a:t>
            </a:r>
            <a:r>
              <a:rPr lang="en-US" sz="1400" b="0" strike="noStrike" spc="46"/>
              <a:t>f</a:t>
            </a:r>
            <a:r>
              <a:rPr lang="en-US" sz="1400" b="0" strike="noStrike" spc="38"/>
              <a:t>o</a:t>
            </a:r>
            <a:r>
              <a:rPr lang="en-US" sz="1400" b="0" strike="noStrike" spc="-21"/>
              <a:t>r</a:t>
            </a:r>
            <a:r>
              <a:rPr lang="en-US" sz="1400" b="0" strike="noStrike" spc="7"/>
              <a:t>e</a:t>
            </a:r>
            <a:r>
              <a:rPr lang="en-US" sz="1400" b="0" strike="noStrike" spc="-140"/>
              <a:t> </a:t>
            </a:r>
            <a:r>
              <a:rPr lang="en-US" sz="1400" b="0" strike="noStrike" spc="32"/>
              <a:t>s</a:t>
            </a:r>
            <a:r>
              <a:rPr lang="en-US" sz="1400" b="0" strike="noStrike" spc="38"/>
              <a:t>e</a:t>
            </a:r>
            <a:r>
              <a:rPr lang="en-US" sz="1400" b="0" strike="noStrike" spc="-32"/>
              <a:t>n</a:t>
            </a:r>
            <a:r>
              <a:rPr lang="en-US" sz="1400" b="0" strike="noStrike" spc="38"/>
              <a:t>d</a:t>
            </a:r>
            <a:r>
              <a:rPr lang="en-US" sz="1400" b="0" strike="noStrike" spc="-15"/>
              <a:t>i</a:t>
            </a:r>
            <a:r>
              <a:rPr lang="en-US" sz="1400" b="0" strike="noStrike" spc="-32"/>
              <a:t>n</a:t>
            </a:r>
            <a:r>
              <a:rPr lang="en-US" sz="1400" b="0" strike="noStrike" spc="38"/>
              <a:t>g</a:t>
            </a:r>
            <a:r>
              <a:rPr lang="en-US" sz="1400" b="0" strike="noStrike" spc="-1"/>
              <a:t>,</a:t>
            </a:r>
            <a:r>
              <a:rPr lang="en-US" sz="1400" b="0" strike="noStrike" spc="-185"/>
              <a:t> </a:t>
            </a:r>
            <a:r>
              <a:rPr lang="en-US" sz="1400" b="0" strike="noStrike" spc="-32"/>
              <a:t>an</a:t>
            </a:r>
            <a:r>
              <a:rPr lang="en-US" sz="1400" b="0" strike="noStrike" spc="7"/>
              <a:t>d</a:t>
            </a:r>
            <a:r>
              <a:rPr lang="en-US" sz="1400" b="0" strike="noStrike" spc="-60"/>
              <a:t> </a:t>
            </a:r>
            <a:r>
              <a:rPr lang="en-US" sz="1400" b="0" strike="noStrike" spc="-26"/>
              <a:t>r</a:t>
            </a:r>
            <a:r>
              <a:rPr lang="en-US" sz="1400" b="0" strike="noStrike" spc="38"/>
              <a:t>e</a:t>
            </a:r>
            <a:r>
              <a:rPr lang="en-US" sz="1400" b="0" strike="noStrike" spc="32"/>
              <a:t>c</a:t>
            </a:r>
            <a:r>
              <a:rPr lang="en-US" sz="1400" b="0" strike="noStrike" spc="38"/>
              <a:t>e</a:t>
            </a:r>
            <a:r>
              <a:rPr lang="en-US" sz="1400" b="0" strike="noStrike" spc="-15"/>
              <a:t>i</a:t>
            </a:r>
            <a:r>
              <a:rPr lang="en-US" sz="1400" b="0" strike="noStrike" spc="-32"/>
              <a:t>v</a:t>
            </a:r>
            <a:r>
              <a:rPr lang="en-US" sz="1400" b="0" strike="noStrike" spc="38"/>
              <a:t>e</a:t>
            </a:r>
            <a:r>
              <a:rPr lang="en-US" sz="1400" b="0" strike="noStrike" spc="-1"/>
              <a:t>r</a:t>
            </a:r>
            <a:r>
              <a:rPr lang="en-US" sz="1400" b="0" strike="noStrike" spc="-114"/>
              <a:t> </a:t>
            </a:r>
            <a:r>
              <a:rPr lang="en-US" sz="1400" b="0" strike="noStrike" spc="-46"/>
              <a:t>w</a:t>
            </a:r>
            <a:r>
              <a:rPr lang="en-US" sz="1400" b="0" strike="noStrike" spc="-15"/>
              <a:t>il</a:t>
            </a:r>
            <a:r>
              <a:rPr lang="en-US" sz="1400" b="0" strike="noStrike" spc="-1"/>
              <a:t>l</a:t>
            </a:r>
            <a:r>
              <a:rPr lang="en-US" sz="1400" b="0" strike="noStrike" spc="32"/>
              <a:t> </a:t>
            </a:r>
            <a:r>
              <a:rPr lang="en-US" sz="1400" b="0" strike="noStrike" spc="38"/>
              <a:t>de</a:t>
            </a:r>
            <a:r>
              <a:rPr lang="en-US" sz="1400" b="0" strike="noStrike" spc="32"/>
              <a:t>c</a:t>
            </a:r>
            <a:r>
              <a:rPr lang="en-US" sz="1400" b="0" strike="noStrike" spc="-26"/>
              <a:t>r</a:t>
            </a:r>
            <a:r>
              <a:rPr lang="en-US" sz="1400" b="0" strike="noStrike" spc="-32"/>
              <a:t>y</a:t>
            </a:r>
            <a:r>
              <a:rPr lang="en-US" sz="1400" b="0" strike="noStrike" spc="38"/>
              <a:t>p</a:t>
            </a:r>
            <a:r>
              <a:rPr lang="en-US" sz="1400" b="0" strike="noStrike" spc="-1"/>
              <a:t>t</a:t>
            </a:r>
            <a:r>
              <a:rPr lang="en-US" sz="1400" b="0" strike="noStrike" spc="-185"/>
              <a:t> </a:t>
            </a:r>
            <a:r>
              <a:rPr lang="en-US" sz="1400" b="0" strike="noStrike" spc="-32"/>
              <a:t>an</a:t>
            </a:r>
            <a:r>
              <a:rPr lang="en-US" sz="1400" b="0" strike="noStrike" spc="7"/>
              <a:t>d </a:t>
            </a:r>
            <a:r>
              <a:rPr lang="en-US" sz="1400" b="0" strike="noStrike" spc="24"/>
              <a:t>m</a:t>
            </a:r>
            <a:r>
              <a:rPr lang="en-US" sz="1400" b="0" strike="noStrike" spc="38"/>
              <a:t>e</a:t>
            </a:r>
            <a:r>
              <a:rPr lang="en-US" sz="1400" b="0" strike="noStrike" spc="-26"/>
              <a:t>r</a:t>
            </a:r>
            <a:r>
              <a:rPr lang="en-US" sz="1400" b="0" strike="noStrike" spc="38"/>
              <a:t>g</a:t>
            </a:r>
            <a:r>
              <a:rPr lang="en-US" sz="1400" b="0" strike="noStrike" spc="7"/>
              <a:t>e</a:t>
            </a:r>
            <a:r>
              <a:rPr lang="en-US" sz="1400" b="0" strike="noStrike" spc="-137"/>
              <a:t> </a:t>
            </a:r>
            <a:r>
              <a:rPr lang="en-US" sz="1400" b="0" strike="noStrike" spc="-21"/>
              <a:t>t</a:t>
            </a:r>
            <a:r>
              <a:rPr lang="en-US" sz="1400" b="0" strike="noStrike" spc="-32"/>
              <a:t>h</a:t>
            </a:r>
            <a:r>
              <a:rPr lang="en-US" sz="1400" b="0" strike="noStrike" spc="4"/>
              <a:t>e</a:t>
            </a:r>
            <a:r>
              <a:rPr lang="en-US" sz="1400" spc="4"/>
              <a:t> </a:t>
            </a:r>
            <a:r>
              <a:rPr lang="en-US" sz="1400" b="0" strike="noStrike" spc="4"/>
              <a:t> </a:t>
            </a:r>
            <a:r>
              <a:rPr lang="en-US" sz="1400" b="0" strike="noStrike" spc="38"/>
              <a:t>c</a:t>
            </a:r>
            <a:r>
              <a:rPr lang="en-US" sz="1400" b="0" strike="noStrike" spc="-32"/>
              <a:t>hunk</a:t>
            </a:r>
            <a:r>
              <a:rPr lang="en-US" sz="1400" b="0" strike="noStrike" spc="4"/>
              <a:t>s</a:t>
            </a:r>
            <a:r>
              <a:rPr lang="en-US" sz="1400" b="0" strike="noStrike" spc="18"/>
              <a:t> </a:t>
            </a:r>
            <a:r>
              <a:rPr lang="en-US" sz="1400" b="0" strike="noStrike" spc="-32"/>
              <a:t>a</a:t>
            </a:r>
            <a:r>
              <a:rPr lang="en-US" sz="1400" b="0" strike="noStrike" spc="52"/>
              <a:t>f</a:t>
            </a:r>
            <a:r>
              <a:rPr lang="en-US" sz="1400" b="0" strike="noStrike" spc="-15"/>
              <a:t>t</a:t>
            </a:r>
            <a:r>
              <a:rPr lang="en-US" sz="1400" b="0" strike="noStrike" spc="32"/>
              <a:t>e</a:t>
            </a:r>
            <a:r>
              <a:rPr lang="en-US" sz="1400" b="0" strike="noStrike" spc="-1"/>
              <a:t>r</a:t>
            </a:r>
            <a:r>
              <a:rPr lang="en-US" sz="1400" b="0" strike="noStrike" spc="-131"/>
              <a:t> </a:t>
            </a:r>
            <a:r>
              <a:rPr lang="en-US" sz="1400" b="0" strike="noStrike" spc="-21"/>
              <a:t>r</a:t>
            </a:r>
            <a:r>
              <a:rPr lang="en-US" sz="1400" b="0" strike="noStrike" spc="32"/>
              <a:t>e</a:t>
            </a:r>
            <a:r>
              <a:rPr lang="en-US" sz="1400" b="0" strike="noStrike" spc="38"/>
              <a:t>c</a:t>
            </a:r>
            <a:r>
              <a:rPr lang="en-US" sz="1400" b="0" strike="noStrike" spc="32"/>
              <a:t>e</a:t>
            </a:r>
            <a:r>
              <a:rPr lang="en-US" sz="1400" b="0" strike="noStrike" spc="-15"/>
              <a:t>i</a:t>
            </a:r>
            <a:r>
              <a:rPr lang="en-US" sz="1400" b="0" strike="noStrike" spc="-32"/>
              <a:t>v</a:t>
            </a:r>
            <a:r>
              <a:rPr lang="en-US" sz="1400" b="0" strike="noStrike" spc="-15"/>
              <a:t>i</a:t>
            </a:r>
            <a:r>
              <a:rPr lang="en-US" sz="1400" b="0" strike="noStrike" spc="-35"/>
              <a:t>n</a:t>
            </a:r>
            <a:r>
              <a:rPr lang="en-US" sz="1400" b="0" strike="noStrike" spc="4"/>
              <a:t>g</a:t>
            </a:r>
            <a:r>
              <a:rPr lang="en-US" sz="1400" b="0" strike="noStrike" spc="-60"/>
              <a:t> </a:t>
            </a:r>
            <a:r>
              <a:rPr lang="en-US" sz="1400" b="0" strike="noStrike" spc="-35"/>
              <a:t>a</a:t>
            </a:r>
            <a:r>
              <a:rPr lang="en-US" sz="1400" b="0" strike="noStrike" spc="-15"/>
              <a:t>l</a:t>
            </a:r>
            <a:r>
              <a:rPr lang="en-US" sz="1400" b="0" strike="noStrike" spc="-1"/>
              <a:t>l</a:t>
            </a:r>
            <a:r>
              <a:rPr lang="en-US" sz="1400" b="0" strike="noStrike" spc="32"/>
              <a:t> o</a:t>
            </a:r>
            <a:r>
              <a:rPr lang="en-US" sz="1400" b="0" strike="noStrike" spc="-1"/>
              <a:t>f</a:t>
            </a:r>
            <a:r>
              <a:rPr lang="en-US" sz="1400" b="0" strike="noStrike" spc="-41"/>
              <a:t> </a:t>
            </a:r>
            <a:r>
              <a:rPr lang="en-US" sz="1400" b="0" strike="noStrike" spc="-21"/>
              <a:t>t</a:t>
            </a:r>
            <a:r>
              <a:rPr lang="en-US" sz="1400" b="0" strike="noStrike" spc="-35"/>
              <a:t>h</a:t>
            </a:r>
            <a:r>
              <a:rPr lang="en-US" sz="1400" b="0" strike="noStrike" spc="32"/>
              <a:t>e</a:t>
            </a:r>
            <a:r>
              <a:rPr lang="en-US" sz="1400" b="0" strike="noStrike" spc="24"/>
              <a:t>m</a:t>
            </a:r>
            <a:r>
              <a:rPr lang="en-US" sz="1400" b="0" strike="noStrike" spc="-1"/>
              <a:t>.</a:t>
            </a:r>
          </a:p>
        </p:txBody>
      </p:sp>
      <p:pic>
        <p:nvPicPr>
          <p:cNvPr id="116" name="object 3"/>
          <p:cNvPicPr/>
          <p:nvPr/>
        </p:nvPicPr>
        <p:blipFill>
          <a:blip r:embed="rId2"/>
          <a:stretch/>
        </p:blipFill>
        <p:spPr>
          <a:xfrm>
            <a:off x="6339421" y="640080"/>
            <a:ext cx="497822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600" indent="0">
              <a:tabLst>
                <a:tab pos="0" algn="l"/>
              </a:tabLst>
            </a:pPr>
            <a:r>
              <a:rPr lang="en-US" sz="5400" b="0" strike="noStrike" kern="1200" spc="-32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5400" b="0" strike="noStrike" kern="1200" spc="-72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b="0" strike="noStrike" kern="1200" spc="-6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Transfer</a:t>
            </a:r>
            <a:endParaRPr lang="en-US" sz="5400" b="0" strike="noStrike" kern="1200" spc="-1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7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bject 4"/>
          <p:cNvSpPr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="horz" lIns="91440" tIns="45720" rIns="91440" bIns="45720" rtlCol="0" anchor="t">
            <a:normAutofit/>
          </a:bodyPr>
          <a:lstStyle/>
          <a:p>
            <a:pPr marL="241200" indent="-228600">
              <a:lnSpc>
                <a:spcPct val="90000"/>
              </a:lnSpc>
              <a:spcBef>
                <a:spcPts val="326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-12"/>
              <a:t>T</a:t>
            </a:r>
            <a:r>
              <a:rPr lang="en-US" sz="1200" b="0" strike="noStrike" spc="-1"/>
              <a:t>h</a:t>
            </a:r>
            <a:r>
              <a:rPr lang="en-US" sz="1200" b="0" strike="noStrike" spc="4"/>
              <a:t>e</a:t>
            </a:r>
            <a:r>
              <a:rPr lang="en-US" sz="1200" b="0" strike="noStrike" spc="-52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24"/>
              <a:t>r</a:t>
            </a:r>
            <a:r>
              <a:rPr lang="en-US" sz="1200" b="0" strike="noStrike" spc="-1"/>
              <a:t>an</a:t>
            </a:r>
            <a:r>
              <a:rPr lang="en-US" sz="1200" b="0" strike="noStrike" spc="46"/>
              <a:t>s</a:t>
            </a:r>
            <a:r>
              <a:rPr lang="en-US" sz="1200" b="0" strike="noStrike" spc="12"/>
              <a:t>f</a:t>
            </a:r>
            <a:r>
              <a:rPr lang="en-US" sz="1200" b="0" strike="noStrike" spc="-26"/>
              <a:t>e</a:t>
            </a:r>
            <a:r>
              <a:rPr lang="en-US" sz="1200" b="0" strike="noStrike" spc="-1"/>
              <a:t>r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p</a:t>
            </a:r>
            <a:r>
              <a:rPr lang="en-US" sz="1200" b="0" strike="noStrike" spc="26"/>
              <a:t>r</a:t>
            </a:r>
            <a:r>
              <a:rPr lang="en-US" sz="1200" b="0" strike="noStrike" spc="-1"/>
              <a:t>oc</a:t>
            </a:r>
            <a:r>
              <a:rPr lang="en-US" sz="1200" b="0" strike="noStrike" spc="-26"/>
              <a:t>e</a:t>
            </a:r>
            <a:r>
              <a:rPr lang="en-US" sz="1200" b="0" strike="noStrike" spc="43"/>
              <a:t>s</a:t>
            </a:r>
            <a:r>
              <a:rPr lang="en-US" sz="1200" b="0" strike="noStrike" spc="4"/>
              <a:t>s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b</a:t>
            </a:r>
            <a:r>
              <a:rPr lang="en-US" sz="1200" b="0" strike="noStrike" spc="-26"/>
              <a:t>e</a:t>
            </a:r>
            <a:r>
              <a:rPr lang="en-US" sz="1200" b="0" strike="noStrike" spc="4"/>
              <a:t>g</a:t>
            </a:r>
            <a:r>
              <a:rPr lang="en-US" sz="1200" b="0" strike="noStrike" spc="-26"/>
              <a:t>i</a:t>
            </a:r>
            <a:r>
              <a:rPr lang="en-US" sz="1200" b="0" strike="noStrike" spc="-1"/>
              <a:t>n</a:t>
            </a:r>
            <a:r>
              <a:rPr lang="en-US" sz="1200" b="0" strike="noStrike" spc="4"/>
              <a:t>s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onc</a:t>
            </a:r>
            <a:r>
              <a:rPr lang="en-US" sz="1200" b="0" strike="noStrike" spc="4"/>
              <a:t>e</a:t>
            </a:r>
            <a:r>
              <a:rPr lang="en-US" sz="1200" b="0" strike="noStrike" spc="-126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-1"/>
              <a:t>h</a:t>
            </a:r>
            <a:r>
              <a:rPr lang="en-US" sz="1200" b="0" strike="noStrike" spc="4"/>
              <a:t>e</a:t>
            </a:r>
            <a:r>
              <a:rPr lang="en-US" sz="1200" b="0" strike="noStrike" spc="-52"/>
              <a:t> </a:t>
            </a:r>
            <a:r>
              <a:rPr lang="en-US" sz="1200" b="0" strike="noStrike" spc="24"/>
              <a:t>r</a:t>
            </a:r>
            <a:r>
              <a:rPr lang="en-US" sz="1200" b="0" strike="noStrike" spc="-26"/>
              <a:t>e</a:t>
            </a:r>
            <a:r>
              <a:rPr lang="en-US" sz="1200" b="0" strike="noStrike" spc="4"/>
              <a:t>c</a:t>
            </a:r>
            <a:r>
              <a:rPr lang="en-US" sz="1200" b="0" strike="noStrike" spc="-26"/>
              <a:t>ei</a:t>
            </a:r>
            <a:r>
              <a:rPr lang="en-US" sz="1200" b="0" strike="noStrike" spc="32"/>
              <a:t>v</a:t>
            </a:r>
            <a:r>
              <a:rPr lang="en-US" sz="1200" b="0" strike="noStrike" spc="-26"/>
              <a:t>e</a:t>
            </a:r>
            <a:r>
              <a:rPr lang="en-US" sz="1200" b="0" strike="noStrike" spc="-1"/>
              <a:t>r</a:t>
            </a:r>
            <a:r>
              <a:rPr lang="en-US" sz="1200" b="0" strike="noStrike" spc="4"/>
              <a:t> </a:t>
            </a:r>
            <a:r>
              <a:rPr lang="en-US" sz="1200" b="0" strike="noStrike" spc="-1"/>
              <a:t>a</a:t>
            </a:r>
            <a:r>
              <a:rPr lang="en-US" sz="1200" b="0" strike="noStrike" spc="4"/>
              <a:t>cc</a:t>
            </a:r>
            <a:r>
              <a:rPr lang="en-US" sz="1200" b="0" strike="noStrike" spc="-32"/>
              <a:t>e</a:t>
            </a:r>
            <a:r>
              <a:rPr lang="en-US" sz="1200" b="0" strike="noStrike" spc="-1"/>
              <a:t>p</a:t>
            </a:r>
            <a:r>
              <a:rPr lang="en-US" sz="1200" b="0" strike="noStrike" spc="-21"/>
              <a:t>t</a:t>
            </a:r>
            <a:r>
              <a:rPr lang="en-US" sz="1200" b="0" strike="noStrike" spc="4"/>
              <a:t>s</a:t>
            </a:r>
            <a:r>
              <a:rPr lang="en-US" sz="1200" b="0" strike="noStrike" spc="-52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-1"/>
              <a:t>he  </a:t>
            </a:r>
            <a:r>
              <a:rPr lang="en-US" sz="1200" b="0" strike="noStrike" spc="24"/>
              <a:t>r</a:t>
            </a:r>
            <a:r>
              <a:rPr lang="en-US" sz="1200" b="0" strike="noStrike" spc="-26"/>
              <a:t>e</a:t>
            </a:r>
            <a:r>
              <a:rPr lang="en-US" sz="1200" b="0" strike="noStrike" spc="-1"/>
              <a:t>q</a:t>
            </a:r>
            <a:r>
              <a:rPr lang="en-US" sz="1200" b="0" strike="noStrike" spc="4"/>
              <a:t>u</a:t>
            </a:r>
            <a:r>
              <a:rPr lang="en-US" sz="1200" b="0" strike="noStrike" spc="-26"/>
              <a:t>e</a:t>
            </a:r>
            <a:r>
              <a:rPr lang="en-US" sz="1200" b="0" strike="noStrike" spc="43"/>
              <a:t>s</a:t>
            </a:r>
            <a:r>
              <a:rPr lang="en-US" sz="1200" b="0" strike="noStrike" spc="-1"/>
              <a:t>t</a:t>
            </a:r>
            <a:r>
              <a:rPr lang="en-US" sz="1200" b="0" strike="noStrike" spc="-120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4"/>
              <a:t>o</a:t>
            </a:r>
            <a:r>
              <a:rPr lang="en-US" sz="1200" b="0" strike="noStrike" spc="-21"/>
              <a:t> </a:t>
            </a:r>
            <a:r>
              <a:rPr lang="en-US" sz="1200" b="0" strike="noStrike" spc="-1"/>
              <a:t>do</a:t>
            </a:r>
            <a:r>
              <a:rPr lang="en-US" sz="1200" b="0" strike="noStrike" spc="38"/>
              <a:t>w</a:t>
            </a:r>
            <a:r>
              <a:rPr lang="en-US" sz="1200" b="0" strike="noStrike" spc="-1"/>
              <a:t>n</a:t>
            </a:r>
            <a:r>
              <a:rPr lang="en-US" sz="1200" b="0" strike="noStrike" spc="-26"/>
              <a:t>l</a:t>
            </a:r>
            <a:r>
              <a:rPr lang="en-US" sz="1200" b="0" strike="noStrike" spc="-1"/>
              <a:t>oa</a:t>
            </a:r>
            <a:r>
              <a:rPr lang="en-US" sz="1200" b="0" strike="noStrike" spc="4"/>
              <a:t>d</a:t>
            </a:r>
            <a:r>
              <a:rPr lang="en-US" sz="1200" b="0" strike="noStrike" spc="-92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-1"/>
              <a:t>h</a:t>
            </a:r>
            <a:r>
              <a:rPr lang="en-US" sz="1200" b="0" strike="noStrike" spc="4"/>
              <a:t>e</a:t>
            </a:r>
            <a:r>
              <a:rPr lang="en-US" sz="1200" b="0" strike="noStrike" spc="18"/>
              <a:t> </a:t>
            </a:r>
            <a:r>
              <a:rPr lang="en-US" sz="1200" b="0" strike="noStrike" spc="12"/>
              <a:t>f</a:t>
            </a:r>
            <a:r>
              <a:rPr lang="en-US" sz="1200" b="0" strike="noStrike" spc="-26"/>
              <a:t>il</a:t>
            </a:r>
            <a:r>
              <a:rPr lang="en-US" sz="1200" b="0" strike="noStrike" spc="4"/>
              <a:t>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or</a:t>
            </a:r>
            <a:r>
              <a:rPr lang="en-US" sz="1200" b="0" strike="noStrike" spc="-66"/>
              <a:t> </a:t>
            </a:r>
            <a:r>
              <a:rPr lang="en-US" sz="1200" b="0" strike="noStrike" spc="12"/>
              <a:t>f</a:t>
            </a:r>
            <a:r>
              <a:rPr lang="en-US" sz="1200" b="0" strike="noStrike" spc="-1"/>
              <a:t>o</a:t>
            </a:r>
            <a:r>
              <a:rPr lang="en-US" sz="1200" b="0" strike="noStrike" spc="-26"/>
              <a:t>l</a:t>
            </a:r>
            <a:r>
              <a:rPr lang="en-US" sz="1200" b="0" strike="noStrike" spc="-1"/>
              <a:t>d</a:t>
            </a:r>
            <a:r>
              <a:rPr lang="en-US" sz="1200" b="0" strike="noStrike" spc="-26"/>
              <a:t>e</a:t>
            </a:r>
            <a:r>
              <a:rPr lang="en-US" sz="1200" b="0" strike="noStrike" spc="-120"/>
              <a:t>r</a:t>
            </a:r>
            <a:r>
              <a:rPr lang="en-US" sz="1200" b="0" strike="noStrike" spc="-1"/>
              <a:t>.</a:t>
            </a:r>
          </a:p>
          <a:p>
            <a:pPr marL="241200" indent="-22860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-1"/>
              <a:t>The</a:t>
            </a:r>
            <a:r>
              <a:rPr lang="en-US" sz="1200" b="0" strike="noStrike" spc="-52"/>
              <a:t> </a:t>
            </a:r>
            <a:r>
              <a:rPr lang="en-US" sz="1200" b="0" strike="noStrike" spc="-7"/>
              <a:t>selected</a:t>
            </a:r>
            <a:r>
              <a:rPr lang="en-US" sz="1200" b="0" strike="noStrike" spc="52"/>
              <a:t> </a:t>
            </a:r>
            <a:r>
              <a:rPr lang="en-US" sz="1200" b="0" strike="noStrike" spc="-7"/>
              <a:t>file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or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folder</a:t>
            </a:r>
            <a:r>
              <a:rPr lang="en-US" sz="1200" b="0" strike="noStrike" spc="4"/>
              <a:t> </a:t>
            </a:r>
            <a:r>
              <a:rPr lang="en-US" sz="1200" b="0" strike="noStrike" spc="-1"/>
              <a:t>will</a:t>
            </a:r>
            <a:r>
              <a:rPr lang="en-US" sz="1200" b="0" strike="noStrike" spc="-46"/>
              <a:t> </a:t>
            </a:r>
            <a:r>
              <a:rPr lang="en-US" sz="1200" b="0" strike="noStrike" spc="4"/>
              <a:t>be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split</a:t>
            </a:r>
            <a:r>
              <a:rPr lang="en-US" sz="1200" b="0" strike="noStrike" spc="-46"/>
              <a:t> </a:t>
            </a:r>
            <a:r>
              <a:rPr lang="en-US" sz="1200" b="0" strike="noStrike" spc="-7"/>
              <a:t>into</a:t>
            </a:r>
            <a:r>
              <a:rPr lang="en-US" sz="1200" b="0" strike="noStrike" spc="-21"/>
              <a:t> </a:t>
            </a:r>
            <a:r>
              <a:rPr lang="en-US" sz="1200" b="0" strike="noStrike" spc="4"/>
              <a:t>several</a:t>
            </a:r>
            <a:r>
              <a:rPr lang="en-US" sz="1200" b="0" strike="noStrike" spc="-120"/>
              <a:t> </a:t>
            </a:r>
            <a:r>
              <a:rPr lang="en-US" sz="1200" b="0" strike="noStrike" spc="-1"/>
              <a:t>smaller </a:t>
            </a:r>
            <a:r>
              <a:rPr lang="en-US" sz="1200" b="0" strike="noStrike" spc="-307"/>
              <a:t> </a:t>
            </a:r>
            <a:r>
              <a:rPr lang="en-US" sz="1200" b="0" strike="noStrike" spc="7"/>
              <a:t>chunks</a:t>
            </a:r>
            <a:r>
              <a:rPr lang="en-US" sz="1200" b="0" strike="noStrike" spc="-55"/>
              <a:t> </a:t>
            </a:r>
            <a:r>
              <a:rPr lang="en-US" sz="1200" b="0" strike="noStrike" spc="4"/>
              <a:t>for</a:t>
            </a:r>
            <a:r>
              <a:rPr lang="en-US" sz="1200" b="0" strike="noStrike" spc="-66"/>
              <a:t> </a:t>
            </a:r>
            <a:r>
              <a:rPr lang="en-US" sz="1200" b="0" strike="noStrike" spc="-7"/>
              <a:t>easier</a:t>
            </a:r>
            <a:r>
              <a:rPr lang="en-US" sz="1200" b="0" strike="noStrike" spc="-66"/>
              <a:t> </a:t>
            </a:r>
            <a:r>
              <a:rPr lang="en-US" sz="1200" b="0" strike="noStrike" spc="-7"/>
              <a:t>transfer.</a:t>
            </a:r>
            <a:endParaRPr lang="en-US" sz="1200" b="0" strike="noStrike" spc="-1"/>
          </a:p>
          <a:p>
            <a:pPr marL="241200" indent="-22860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-1"/>
              <a:t>Before</a:t>
            </a:r>
            <a:r>
              <a:rPr lang="en-US" sz="1200" b="0" strike="noStrike" spc="-126"/>
              <a:t> </a:t>
            </a:r>
            <a:r>
              <a:rPr lang="en-US" sz="1200" b="0" strike="noStrike" spc="-1"/>
              <a:t>sending, each</a:t>
            </a:r>
            <a:r>
              <a:rPr lang="en-US" sz="1200" b="0" strike="noStrike" spc="-12"/>
              <a:t> </a:t>
            </a:r>
            <a:r>
              <a:rPr lang="en-US" sz="1200" b="0" strike="noStrike" spc="4"/>
              <a:t>chunk</a:t>
            </a:r>
            <a:r>
              <a:rPr lang="en-US" sz="1200" b="0" strike="noStrike" spc="-60"/>
              <a:t> </a:t>
            </a:r>
            <a:r>
              <a:rPr lang="en-US" sz="1200" b="0" strike="noStrike" spc="-1"/>
              <a:t>will</a:t>
            </a:r>
            <a:r>
              <a:rPr lang="en-US" sz="1200" b="0" strike="noStrike" spc="-46"/>
              <a:t> </a:t>
            </a:r>
            <a:r>
              <a:rPr lang="en-US" sz="1200" b="0" strike="noStrike" spc="4"/>
              <a:t>be</a:t>
            </a:r>
            <a:r>
              <a:rPr lang="en-US" sz="1200" b="0" strike="noStrike" spc="24"/>
              <a:t> </a:t>
            </a:r>
            <a:r>
              <a:rPr lang="en-US" sz="1200" b="0" strike="noStrike" spc="-1"/>
              <a:t>encrypted</a:t>
            </a:r>
            <a:r>
              <a:rPr lang="en-US" sz="1200" b="0" strike="noStrike" spc="-92"/>
              <a:t> </a:t>
            </a:r>
            <a:r>
              <a:rPr lang="en-US" sz="1200" b="0" strike="noStrike" spc="4"/>
              <a:t>for</a:t>
            </a:r>
            <a:r>
              <a:rPr lang="en-US" sz="1200" b="0" strike="noStrike" spc="-60"/>
              <a:t> </a:t>
            </a:r>
            <a:r>
              <a:rPr lang="en-US" sz="1200" b="0" strike="noStrike" spc="-1"/>
              <a:t>added </a:t>
            </a:r>
            <a:r>
              <a:rPr lang="en-US" sz="1200" b="0" strike="noStrike" spc="-307"/>
              <a:t> </a:t>
            </a:r>
            <a:r>
              <a:rPr lang="en-US" sz="1200" b="0" strike="noStrike" spc="-1"/>
              <a:t>security.</a:t>
            </a:r>
          </a:p>
          <a:p>
            <a:pPr marL="241200" indent="-228600">
              <a:lnSpc>
                <a:spcPct val="90000"/>
              </a:lnSpc>
              <a:spcBef>
                <a:spcPts val="785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-1"/>
              <a:t>The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sender</a:t>
            </a:r>
            <a:r>
              <a:rPr lang="en-US" sz="1200" b="0" strike="noStrike" spc="4"/>
              <a:t> </a:t>
            </a:r>
            <a:r>
              <a:rPr lang="en-US" sz="1200" b="0" strike="noStrike" spc="-1"/>
              <a:t>will</a:t>
            </a:r>
            <a:r>
              <a:rPr lang="en-US" sz="1200" b="0" strike="noStrike" spc="-46"/>
              <a:t> </a:t>
            </a:r>
            <a:r>
              <a:rPr lang="en-US" sz="1200" b="0" strike="noStrike" spc="4"/>
              <a:t>transfer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the</a:t>
            </a:r>
            <a:r>
              <a:rPr lang="en-US" sz="1200" b="0" strike="noStrike" spc="-52"/>
              <a:t> </a:t>
            </a:r>
            <a:r>
              <a:rPr lang="en-US" sz="1200" b="0" strike="noStrike" spc="7"/>
              <a:t>chunks</a:t>
            </a:r>
            <a:r>
              <a:rPr lang="en-US" sz="1200" b="0" strike="noStrike" spc="-52"/>
              <a:t> </a:t>
            </a:r>
            <a:r>
              <a:rPr lang="en-US" sz="1200" b="0" strike="noStrike" spc="-12"/>
              <a:t>in</a:t>
            </a:r>
            <a:r>
              <a:rPr lang="en-US" sz="1200" b="0" strike="noStrike" spc="-92"/>
              <a:t> </a:t>
            </a:r>
            <a:r>
              <a:rPr lang="en-US" sz="1200" b="0" strike="noStrike" spc="-7"/>
              <a:t>parallel</a:t>
            </a:r>
            <a:r>
              <a:rPr lang="en-US" sz="1200" b="0" strike="noStrike" spc="24"/>
              <a:t> </a:t>
            </a:r>
            <a:r>
              <a:rPr lang="en-US" sz="1200" b="0" strike="noStrike" spc="-7"/>
              <a:t>to</a:t>
            </a:r>
            <a:r>
              <a:rPr lang="en-US" sz="1200" b="0" strike="noStrike" spc="-21"/>
              <a:t> </a:t>
            </a:r>
            <a:r>
              <a:rPr lang="en-US" sz="1200" b="0" strike="noStrike" spc="7"/>
              <a:t>ensure</a:t>
            </a:r>
            <a:r>
              <a:rPr lang="en-US" sz="1200" b="0" strike="noStrike" spc="-126"/>
              <a:t> </a:t>
            </a:r>
            <a:r>
              <a:rPr lang="en-US" sz="1200" b="0" strike="noStrike" spc="4"/>
              <a:t>a</a:t>
            </a:r>
            <a:endParaRPr lang="en-US" sz="1200" b="0" strike="noStrike" spc="-1"/>
          </a:p>
          <a:p>
            <a:pPr marL="241200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-12"/>
              <a:t>quicker</a:t>
            </a:r>
            <a:r>
              <a:rPr lang="en-US" sz="1200" b="0" strike="noStrike" spc="-1"/>
              <a:t> </a:t>
            </a:r>
            <a:r>
              <a:rPr lang="en-US" sz="1200" b="0" strike="noStrike" spc="4"/>
              <a:t>transfer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process.</a:t>
            </a:r>
          </a:p>
          <a:p>
            <a:pPr marL="241200" indent="-228600">
              <a:lnSpc>
                <a:spcPct val="90000"/>
              </a:lnSpc>
              <a:spcBef>
                <a:spcPts val="1069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24"/>
              <a:t>On</a:t>
            </a:r>
            <a:r>
              <a:rPr lang="en-US" sz="1200" b="0" strike="noStrike" spc="-92"/>
              <a:t> </a:t>
            </a:r>
            <a:r>
              <a:rPr lang="en-US" sz="1200" b="0" strike="noStrike" spc="-1"/>
              <a:t>the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receiver's</a:t>
            </a:r>
            <a:r>
              <a:rPr lang="en-US" sz="1200" b="0" strike="noStrike" spc="-46"/>
              <a:t> </a:t>
            </a:r>
            <a:r>
              <a:rPr lang="en-US" sz="1200" b="0" strike="noStrike" spc="-1"/>
              <a:t>side, </a:t>
            </a:r>
            <a:r>
              <a:rPr lang="en-US" sz="1200" b="0" strike="noStrike" spc="-12"/>
              <a:t>multiple</a:t>
            </a:r>
            <a:r>
              <a:rPr lang="en-US" sz="1200" b="0" strike="noStrike" spc="24"/>
              <a:t> </a:t>
            </a:r>
            <a:r>
              <a:rPr lang="en-US" sz="1200" b="0" strike="noStrike" spc="7"/>
              <a:t>chunks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will</a:t>
            </a:r>
            <a:r>
              <a:rPr lang="en-US" sz="1200" b="0" strike="noStrike" spc="-41"/>
              <a:t> </a:t>
            </a:r>
            <a:r>
              <a:rPr lang="en-US" sz="1200" b="0" strike="noStrike" spc="4"/>
              <a:t>be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received</a:t>
            </a:r>
            <a:r>
              <a:rPr lang="en-US" sz="1200" b="0" strike="noStrike" spc="-12"/>
              <a:t> </a:t>
            </a:r>
            <a:r>
              <a:rPr lang="en-US" sz="1200" b="0" strike="noStrike" spc="-7"/>
              <a:t>in </a:t>
            </a:r>
            <a:r>
              <a:rPr lang="en-US" sz="1200" b="0" strike="noStrike" spc="-301"/>
              <a:t> </a:t>
            </a:r>
            <a:r>
              <a:rPr lang="en-US" sz="1200" b="0" strike="noStrike" spc="-1"/>
              <a:t>pa</a:t>
            </a:r>
            <a:r>
              <a:rPr lang="en-US" sz="1200" b="0" strike="noStrike" spc="18"/>
              <a:t>r</a:t>
            </a:r>
            <a:r>
              <a:rPr lang="en-US" sz="1200" b="0" strike="noStrike" spc="-1"/>
              <a:t>a</a:t>
            </a:r>
            <a:r>
              <a:rPr lang="en-US" sz="1200" b="0" strike="noStrike" spc="-26"/>
              <a:t>lle</a:t>
            </a:r>
            <a:r>
              <a:rPr lang="en-US" sz="1200" b="0" strike="noStrike" spc="-1"/>
              <a:t>l</a:t>
            </a:r>
            <a:r>
              <a:rPr lang="en-US" sz="1200" b="0" strike="noStrike" spc="-46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4"/>
              <a:t>o</a:t>
            </a:r>
            <a:r>
              <a:rPr lang="en-US" sz="1200" b="0" strike="noStrike" spc="46"/>
              <a:t> </a:t>
            </a:r>
            <a:r>
              <a:rPr lang="en-US" sz="1200" b="0" strike="noStrike" spc="43"/>
              <a:t>s</a:t>
            </a:r>
            <a:r>
              <a:rPr lang="en-US" sz="1200" b="0" strike="noStrike" spc="-1"/>
              <a:t>p</a:t>
            </a:r>
            <a:r>
              <a:rPr lang="en-US" sz="1200" b="0" strike="noStrike" spc="-26"/>
              <a:t>ee</a:t>
            </a:r>
            <a:r>
              <a:rPr lang="en-US" sz="1200" b="0" strike="noStrike" spc="4"/>
              <a:t>d</a:t>
            </a:r>
            <a:r>
              <a:rPr lang="en-US" sz="1200" b="0" strike="noStrike" spc="-92"/>
              <a:t> </a:t>
            </a:r>
            <a:r>
              <a:rPr lang="en-US" sz="1200" b="0" strike="noStrike" spc="-1"/>
              <a:t>u</a:t>
            </a:r>
            <a:r>
              <a:rPr lang="en-US" sz="1200" b="0" strike="noStrike" spc="4"/>
              <a:t>p</a:t>
            </a:r>
            <a:r>
              <a:rPr lang="en-US" sz="1200" b="0" strike="noStrike" spc="-15"/>
              <a:t> </a:t>
            </a:r>
            <a:r>
              <a:rPr lang="en-US" sz="1200" b="0" strike="noStrike" spc="-26"/>
              <a:t>t</a:t>
            </a:r>
            <a:r>
              <a:rPr lang="en-US" sz="1200" b="0" strike="noStrike" spc="-1"/>
              <a:t>h</a:t>
            </a:r>
            <a:r>
              <a:rPr lang="en-US" sz="1200" b="0" strike="noStrike" spc="4"/>
              <a:t>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do</a:t>
            </a:r>
            <a:r>
              <a:rPr lang="en-US" sz="1200" b="0" strike="noStrike" spc="38"/>
              <a:t>w</a:t>
            </a:r>
            <a:r>
              <a:rPr lang="en-US" sz="1200" b="0" strike="noStrike" spc="-1"/>
              <a:t>n</a:t>
            </a:r>
            <a:r>
              <a:rPr lang="en-US" sz="1200" b="0" strike="noStrike" spc="-26"/>
              <a:t>l</a:t>
            </a:r>
            <a:r>
              <a:rPr lang="en-US" sz="1200" b="0" strike="noStrike" spc="-1"/>
              <a:t>oa</a:t>
            </a:r>
            <a:r>
              <a:rPr lang="en-US" sz="1200" b="0" strike="noStrike" spc="4"/>
              <a:t>d</a:t>
            </a:r>
            <a:r>
              <a:rPr lang="en-US" sz="1200" b="0" strike="noStrike" spc="-92"/>
              <a:t> </a:t>
            </a:r>
            <a:r>
              <a:rPr lang="en-US" sz="1200" b="0" strike="noStrike" spc="-1"/>
              <a:t>p</a:t>
            </a:r>
            <a:r>
              <a:rPr lang="en-US" sz="1200" b="0" strike="noStrike" spc="26"/>
              <a:t>r</a:t>
            </a:r>
            <a:r>
              <a:rPr lang="en-US" sz="1200" b="0" strike="noStrike" spc="-1"/>
              <a:t>oc</a:t>
            </a:r>
            <a:r>
              <a:rPr lang="en-US" sz="1200" b="0" strike="noStrike" spc="-26"/>
              <a:t>e</a:t>
            </a:r>
            <a:r>
              <a:rPr lang="en-US" sz="1200" b="0" strike="noStrike" spc="43"/>
              <a:t>ss</a:t>
            </a:r>
            <a:r>
              <a:rPr lang="en-US" sz="1200" b="0" strike="noStrike" spc="-1"/>
              <a:t>.</a:t>
            </a:r>
          </a:p>
          <a:p>
            <a:pPr marL="241200" indent="-228600">
              <a:lnSpc>
                <a:spcPct val="90000"/>
              </a:lnSpc>
              <a:spcBef>
                <a:spcPts val="105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-1"/>
              <a:t>Each</a:t>
            </a:r>
            <a:r>
              <a:rPr lang="en-US" sz="1200" b="0" strike="noStrike" spc="-15"/>
              <a:t> </a:t>
            </a:r>
            <a:r>
              <a:rPr lang="en-US" sz="1200" b="0" strike="noStrike" spc="4"/>
              <a:t>chunk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will</a:t>
            </a:r>
            <a:r>
              <a:rPr lang="en-US" sz="1200" b="0" strike="noStrike" spc="-41"/>
              <a:t> </a:t>
            </a:r>
            <a:r>
              <a:rPr lang="en-US" sz="1200" b="0" strike="noStrike" spc="4"/>
              <a:t>be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decrypted</a:t>
            </a:r>
            <a:r>
              <a:rPr lang="en-US" sz="1200" b="0" strike="noStrike" spc="-86"/>
              <a:t> </a:t>
            </a:r>
            <a:r>
              <a:rPr lang="en-US" sz="1200" b="0" strike="noStrike" spc="4"/>
              <a:t>using</a:t>
            </a:r>
            <a:r>
              <a:rPr lang="en-US" sz="1200" b="0" strike="noStrike" spc="-86"/>
              <a:t> </a:t>
            </a:r>
            <a:r>
              <a:rPr lang="en-US" sz="1200" b="0" strike="noStrike" spc="-1"/>
              <a:t>the</a:t>
            </a:r>
            <a:r>
              <a:rPr lang="en-US" sz="1200" b="0" strike="noStrike" spc="24"/>
              <a:t> </a:t>
            </a:r>
            <a:r>
              <a:rPr lang="en-US" sz="1200" b="0" strike="noStrike" spc="-1"/>
              <a:t>appropriate</a:t>
            </a:r>
            <a:r>
              <a:rPr lang="en-US" sz="1200" b="0" strike="noStrike" spc="-126"/>
              <a:t> </a:t>
            </a:r>
            <a:r>
              <a:rPr lang="en-US" sz="1200" b="0" strike="noStrike" spc="-21"/>
              <a:t>key</a:t>
            </a:r>
            <a:r>
              <a:rPr lang="en-US" sz="1200" b="0" strike="noStrike" spc="-60"/>
              <a:t> </a:t>
            </a:r>
            <a:r>
              <a:rPr lang="en-US" sz="1200" b="0" strike="noStrike" spc="-1"/>
              <a:t>on </a:t>
            </a:r>
            <a:r>
              <a:rPr lang="en-US" sz="1200" b="0" strike="noStrike" spc="-307"/>
              <a:t> </a:t>
            </a:r>
            <a:r>
              <a:rPr lang="en-US" sz="1200" b="0" strike="noStrike" spc="-1"/>
              <a:t>the</a:t>
            </a:r>
            <a:r>
              <a:rPr lang="en-US" sz="1200" b="0" strike="noStrike" spc="12"/>
              <a:t> </a:t>
            </a:r>
            <a:r>
              <a:rPr lang="en-US" sz="1200" b="0" strike="noStrike" spc="-1"/>
              <a:t>receiver's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side.</a:t>
            </a:r>
          </a:p>
          <a:p>
            <a:pPr marL="241200" indent="-228600">
              <a:lnSpc>
                <a:spcPct val="90000"/>
              </a:lnSpc>
              <a:spcBef>
                <a:spcPts val="984"/>
              </a:spcBef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240840" algn="l"/>
                <a:tab pos="241200" algn="l"/>
              </a:tabLst>
            </a:pPr>
            <a:r>
              <a:rPr lang="en-US" sz="1200" b="0" strike="noStrike" spc="7"/>
              <a:t>Once</a:t>
            </a:r>
            <a:r>
              <a:rPr lang="en-US" sz="1200" b="0" strike="noStrike" spc="-126"/>
              <a:t> </a:t>
            </a:r>
            <a:r>
              <a:rPr lang="en-US" sz="1200" b="0" strike="noStrike" spc="-7"/>
              <a:t>all</a:t>
            </a:r>
            <a:r>
              <a:rPr lang="en-US" sz="1200" b="0" strike="noStrike" spc="24"/>
              <a:t> </a:t>
            </a:r>
            <a:r>
              <a:rPr lang="en-US" sz="1200" b="0" strike="noStrike" spc="7"/>
              <a:t>chunks</a:t>
            </a:r>
            <a:r>
              <a:rPr lang="en-US" sz="1200" b="0" strike="noStrike" spc="-52"/>
              <a:t> </a:t>
            </a:r>
            <a:r>
              <a:rPr lang="en-US" sz="1200" b="0" strike="noStrike" spc="7"/>
              <a:t>have</a:t>
            </a:r>
            <a:r>
              <a:rPr lang="en-US" sz="1200" b="0" strike="noStrike" spc="-120"/>
              <a:t> </a:t>
            </a:r>
            <a:r>
              <a:rPr lang="en-US" sz="1200" b="0" strike="noStrike" spc="-7"/>
              <a:t>been</a:t>
            </a:r>
            <a:r>
              <a:rPr lang="en-US" sz="1200" b="0" strike="noStrike" spc="-15"/>
              <a:t> </a:t>
            </a:r>
            <a:r>
              <a:rPr lang="en-US" sz="1200" b="0" strike="noStrike" spc="4"/>
              <a:t>successfully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decrypted,</a:t>
            </a:r>
            <a:r>
              <a:rPr lang="en-US" sz="1200" b="0" strike="noStrike" spc="-66"/>
              <a:t> </a:t>
            </a:r>
            <a:r>
              <a:rPr lang="en-US" sz="1200" b="0" strike="noStrike" spc="-12"/>
              <a:t>they</a:t>
            </a:r>
            <a:r>
              <a:rPr lang="en-US" sz="1200" b="0" strike="noStrike" spc="-66"/>
              <a:t> </a:t>
            </a:r>
            <a:r>
              <a:rPr lang="en-US" sz="1200" b="0" strike="noStrike" spc="-1"/>
              <a:t>will </a:t>
            </a:r>
            <a:r>
              <a:rPr lang="en-US" sz="1200" b="0" strike="noStrike" spc="-307"/>
              <a:t> </a:t>
            </a:r>
            <a:r>
              <a:rPr lang="en-US" sz="1200" b="0" strike="noStrike" spc="4"/>
              <a:t>be</a:t>
            </a:r>
            <a:r>
              <a:rPr lang="en-US" sz="1200" b="0" strike="noStrike" spc="-52"/>
              <a:t> </a:t>
            </a:r>
            <a:r>
              <a:rPr lang="en-US" sz="1200" b="0" strike="noStrike" spc="-1"/>
              <a:t>merged</a:t>
            </a:r>
            <a:r>
              <a:rPr lang="en-US" sz="1200" b="0" strike="noStrike" spc="-15"/>
              <a:t> </a:t>
            </a:r>
            <a:r>
              <a:rPr lang="en-US" sz="1200" b="0" strike="noStrike" spc="-1"/>
              <a:t>back</a:t>
            </a:r>
            <a:r>
              <a:rPr lang="en-US" sz="1200" b="0" strike="noStrike" spc="-66"/>
              <a:t> </a:t>
            </a:r>
            <a:r>
              <a:rPr lang="en-US" sz="1200" b="0" strike="noStrike" spc="-7"/>
              <a:t>into</a:t>
            </a:r>
            <a:r>
              <a:rPr lang="en-US" sz="1200" b="0" strike="noStrike" spc="-21"/>
              <a:t> </a:t>
            </a:r>
            <a:r>
              <a:rPr lang="en-US" sz="1200" b="0" strike="noStrike" spc="-1"/>
              <a:t>the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original</a:t>
            </a:r>
            <a:r>
              <a:rPr lang="en-US" sz="1200" b="0" strike="noStrike" spc="-46"/>
              <a:t> </a:t>
            </a:r>
            <a:r>
              <a:rPr lang="en-US" sz="1200" b="0" strike="noStrike" spc="-7"/>
              <a:t>file</a:t>
            </a:r>
            <a:r>
              <a:rPr lang="en-US" sz="1200" b="0" strike="noStrike" spc="18"/>
              <a:t> </a:t>
            </a:r>
            <a:r>
              <a:rPr lang="en-US" sz="1200" b="0" strike="noStrike" spc="-1"/>
              <a:t>or</a:t>
            </a:r>
            <a:r>
              <a:rPr lang="en-US" sz="1200" b="0" strike="noStrike" spc="-66"/>
              <a:t> </a:t>
            </a:r>
            <a:r>
              <a:rPr lang="en-US" sz="1200" b="0" strike="noStrike" spc="-21"/>
              <a:t>folder.</a:t>
            </a:r>
            <a:endParaRPr lang="en-US" sz="1200" b="0" strike="noStrike" spc="-1"/>
          </a:p>
        </p:txBody>
      </p:sp>
      <p:pic>
        <p:nvPicPr>
          <p:cNvPr id="119" name="object 3"/>
          <p:cNvPicPr/>
          <p:nvPr/>
        </p:nvPicPr>
        <p:blipFill>
          <a:blip r:embed="rId2"/>
          <a:stretch/>
        </p:blipFill>
        <p:spPr>
          <a:xfrm>
            <a:off x="6339421" y="640080"/>
            <a:ext cx="4978222" cy="55778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1388</Words>
  <Application>Microsoft Office PowerPoint</Application>
  <PresentationFormat>Widescreen</PresentationFormat>
  <Paragraphs>150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UDP Peer to Peer  Secure Data  Transfer</vt:lpstr>
      <vt:lpstr>UDP Peer to Peer Secure Data Transfer</vt:lpstr>
      <vt:lpstr>  Proposed  Solution</vt:lpstr>
      <vt:lpstr>                  Proposed  Solution</vt:lpstr>
      <vt:lpstr>Work Done</vt:lpstr>
      <vt:lpstr>DFS Server</vt:lpstr>
      <vt:lpstr>Sender</vt:lpstr>
      <vt:lpstr>Receiver</vt:lpstr>
      <vt:lpstr>Data Transfer</vt:lpstr>
      <vt:lpstr>Data Encryption</vt:lpstr>
      <vt:lpstr>PowerPoint Presentation</vt:lpstr>
      <vt:lpstr>PowerPoint Presentation</vt:lpstr>
      <vt:lpstr>Salient Features</vt:lpstr>
      <vt:lpstr>Salient Features</vt:lpstr>
      <vt:lpstr>TESTING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UDP Peer to Peer  Secure Data  Transfer</dc:title>
  <dc:subject/>
  <dc:creator/>
  <dc:description/>
  <cp:lastModifiedBy>Soumodipta Bose</cp:lastModifiedBy>
  <cp:revision>64</cp:revision>
  <dcterms:created xsi:type="dcterms:W3CDTF">2023-05-14T14:21:44Z</dcterms:created>
  <dcterms:modified xsi:type="dcterms:W3CDTF">2023-05-14T15:29:56Z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2023-05-09T00:00:00Z</vt:filetime>
  </property>
  <property fmtid="{D5CDD505-2E9C-101B-9397-08002B2CF9AE}" pid="3" name="LastSaved">
    <vt:filetime>2023-05-14T00:00:00Z</vt:filetime>
  </property>
  <property fmtid="{D5CDD505-2E9C-101B-9397-08002B2CF9AE}" pid="4" name="PresentationFormat">
    <vt:lpwstr>On-screen Show (4:3)</vt:lpwstr>
  </property>
</Properties>
</file>